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6"/>
  </p:notesMasterIdLst>
  <p:sldIdLst>
    <p:sldId id="477" r:id="rId2"/>
    <p:sldId id="6229" r:id="rId3"/>
    <p:sldId id="478" r:id="rId4"/>
    <p:sldId id="6204" r:id="rId5"/>
    <p:sldId id="6203" r:id="rId6"/>
    <p:sldId id="6202" r:id="rId7"/>
    <p:sldId id="6205" r:id="rId8"/>
    <p:sldId id="6206" r:id="rId9"/>
    <p:sldId id="6207" r:id="rId10"/>
    <p:sldId id="6208" r:id="rId11"/>
    <p:sldId id="6209" r:id="rId12"/>
    <p:sldId id="480" r:id="rId13"/>
    <p:sldId id="6211" r:id="rId14"/>
    <p:sldId id="6222" r:id="rId15"/>
    <p:sldId id="261" r:id="rId16"/>
    <p:sldId id="6224" r:id="rId17"/>
    <p:sldId id="6221" r:id="rId18"/>
    <p:sldId id="6223" r:id="rId19"/>
    <p:sldId id="6227" r:id="rId20"/>
    <p:sldId id="409" r:id="rId21"/>
    <p:sldId id="6228" r:id="rId22"/>
    <p:sldId id="6212" r:id="rId23"/>
    <p:sldId id="282" r:id="rId24"/>
    <p:sldId id="6210" r:id="rId25"/>
    <p:sldId id="6213" r:id="rId26"/>
    <p:sldId id="6214" r:id="rId27"/>
    <p:sldId id="6216" r:id="rId28"/>
    <p:sldId id="6217" r:id="rId29"/>
    <p:sldId id="6215" r:id="rId30"/>
    <p:sldId id="6219" r:id="rId31"/>
    <p:sldId id="6220" r:id="rId32"/>
    <p:sldId id="6225" r:id="rId33"/>
    <p:sldId id="6226" r:id="rId34"/>
    <p:sldId id="6218" r:id="rId35"/>
  </p:sldIdLst>
  <p:sldSz cx="6858000" cy="9906000" type="A4"/>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0"/>
    <p:restoredTop sz="96327"/>
  </p:normalViewPr>
  <p:slideViewPr>
    <p:cSldViewPr snapToGrid="0" snapToObjects="1">
      <p:cViewPr varScale="1">
        <p:scale>
          <a:sx n="101" d="100"/>
          <a:sy n="101" d="100"/>
        </p:scale>
        <p:origin x="164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7A3A3-F46A-E844-84F8-46A2024BB3B2}" type="datetimeFigureOut">
              <a:rPr lang="sv-SE" smtClean="0"/>
              <a:t>2022-10-14</a:t>
            </a:fld>
            <a:endParaRPr lang="sv-SE"/>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89690-1B11-EF4E-B4B7-EAEA094F1081}" type="slidenum">
              <a:rPr lang="sv-SE" smtClean="0"/>
              <a:t>‹#›</a:t>
            </a:fld>
            <a:endParaRPr lang="sv-SE"/>
          </a:p>
        </p:txBody>
      </p:sp>
    </p:spTree>
    <p:extLst>
      <p:ext uri="{BB962C8B-B14F-4D97-AF65-F5344CB8AC3E}">
        <p14:creationId xmlns:p14="http://schemas.microsoft.com/office/powerpoint/2010/main" val="113189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33BF-5C9D-1849-A1D9-BD6635055962}"/>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3033946E-70EC-124F-9B3C-73D17A8B7F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Footer Placeholder 4">
            <a:extLst>
              <a:ext uri="{FF2B5EF4-FFF2-40B4-BE49-F238E27FC236}">
                <a16:creationId xmlns:a16="http://schemas.microsoft.com/office/drawing/2014/main" id="{D726DC8B-6804-A54D-85A9-D814BE00E554}"/>
              </a:ext>
            </a:extLst>
          </p:cNvPr>
          <p:cNvSpPr>
            <a:spLocks noGrp="1"/>
          </p:cNvSpPr>
          <p:nvPr>
            <p:ph type="ftr" sz="quarter" idx="11"/>
          </p:nvPr>
        </p:nvSpPr>
        <p:spPr>
          <a:xfrm>
            <a:off x="4370888" y="9205464"/>
            <a:ext cx="2314575" cy="527403"/>
          </a:xfrm>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6" name="Slide Number Placeholder 5">
            <a:extLst>
              <a:ext uri="{FF2B5EF4-FFF2-40B4-BE49-F238E27FC236}">
                <a16:creationId xmlns:a16="http://schemas.microsoft.com/office/drawing/2014/main" id="{0CCEE60D-6622-454F-BE52-63A797E71917}"/>
              </a:ext>
            </a:extLst>
          </p:cNvPr>
          <p:cNvSpPr>
            <a:spLocks noGrp="1"/>
          </p:cNvSpPr>
          <p:nvPr>
            <p:ph type="sldNum" sz="quarter" idx="12"/>
          </p:nvPr>
        </p:nvSpPr>
        <p:spPr>
          <a:xfrm>
            <a:off x="2657475" y="9205462"/>
            <a:ext cx="1543050" cy="527403"/>
          </a:xfrm>
        </p:spPr>
        <p:txBody>
          <a:bodyPr/>
          <a:lstStyle>
            <a:lvl1pPr algn="ctr">
              <a:defRPr/>
            </a:lvl1pPr>
          </a:lstStyle>
          <a:p>
            <a:fld id="{D644415C-87C7-814A-A85A-1EC1D35CFA13}" type="slidenum">
              <a:rPr lang="sv-SE" smtClean="0"/>
              <a:pPr/>
              <a:t>‹#›</a:t>
            </a:fld>
            <a:endParaRPr lang="sv-SE" dirty="0"/>
          </a:p>
        </p:txBody>
      </p:sp>
      <p:pic>
        <p:nvPicPr>
          <p:cNvPr id="8" name="Picture 7" descr="Logo&#10;&#10;Description automatically generated">
            <a:extLst>
              <a:ext uri="{FF2B5EF4-FFF2-40B4-BE49-F238E27FC236}">
                <a16:creationId xmlns:a16="http://schemas.microsoft.com/office/drawing/2014/main" id="{3EBD0E17-69C9-1847-89C3-4D73D09185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77437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6836033"/>
            <a:ext cx="6858000" cy="30699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5217" y="7166088"/>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557937"/>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noFill/>
        </p:spPr>
        <p:txBody>
          <a:bodyPr/>
          <a:lstStyle>
            <a:lvl1pPr algn="r">
              <a:defRPr sz="1878" b="0" i="0">
                <a:solidFill>
                  <a:schemeClr val="bg1">
                    <a:lumMod val="95000"/>
                  </a:schemeClr>
                </a:solidFill>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noFill/>
        </p:spPr>
        <p:txBody>
          <a:bodyPr/>
          <a:lstStyle>
            <a:lvl1pPr algn="ctr">
              <a:defRPr>
                <a:solidFill>
                  <a:schemeClr val="bg1">
                    <a:lumMod val="95000"/>
                  </a:schemeClr>
                </a:solidFill>
              </a:defRPr>
            </a:lvl1pPr>
          </a:lstStyle>
          <a:p>
            <a:fld id="{D644415C-87C7-814A-A85A-1EC1D35CFA13}" type="slidenum">
              <a:rPr lang="sv-SE" smtClean="0"/>
              <a:pPr/>
              <a:t>‹#›</a:t>
            </a:fld>
            <a:endParaRPr lang="sv-SE" dirty="0"/>
          </a:p>
        </p:txBody>
      </p:sp>
      <p:pic>
        <p:nvPicPr>
          <p:cNvPr id="10" name="Picture 9" descr="A black and white logo&#10;&#10;Description automatically generated with low confidence">
            <a:extLst>
              <a:ext uri="{FF2B5EF4-FFF2-40B4-BE49-F238E27FC236}">
                <a16:creationId xmlns:a16="http://schemas.microsoft.com/office/drawing/2014/main" id="{6F3F78FE-3E60-ED4C-8DC2-162F705AEA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1" y="9181393"/>
            <a:ext cx="910276" cy="624000"/>
          </a:xfrm>
          <a:prstGeom prst="rect">
            <a:avLst/>
          </a:prstGeom>
        </p:spPr>
      </p:pic>
    </p:spTree>
    <p:extLst>
      <p:ext uri="{BB962C8B-B14F-4D97-AF65-F5344CB8AC3E}">
        <p14:creationId xmlns:p14="http://schemas.microsoft.com/office/powerpoint/2010/main" val="293535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6DA3-6446-104E-B1D2-77C04E7EDDA5}"/>
              </a:ext>
            </a:extLst>
          </p:cNvPr>
          <p:cNvSpPr>
            <a:spLocks noGrp="1"/>
          </p:cNvSpPr>
          <p:nvPr>
            <p:ph type="title"/>
          </p:nvPr>
        </p:nvSpPr>
        <p:spPr>
          <a:xfrm>
            <a:off x="1446900" y="2330119"/>
            <a:ext cx="3964202" cy="1914702"/>
          </a:xfrm>
        </p:spPr>
        <p:txBody>
          <a:bodyPr/>
          <a:lstStyle>
            <a:lvl1pPr>
              <a:defRPr>
                <a:solidFill>
                  <a:schemeClr val="accent6"/>
                </a:solidFill>
              </a:defRPr>
            </a:lvl1pPr>
          </a:lstStyle>
          <a:p>
            <a:r>
              <a:rPr lang="en-GB"/>
              <a:t>Click to edit Master title style</a:t>
            </a:r>
            <a:endParaRPr lang="sv-SE"/>
          </a:p>
        </p:txBody>
      </p:sp>
      <p:pic>
        <p:nvPicPr>
          <p:cNvPr id="6" name="Picture 5">
            <a:extLst>
              <a:ext uri="{FF2B5EF4-FFF2-40B4-BE49-F238E27FC236}">
                <a16:creationId xmlns:a16="http://schemas.microsoft.com/office/drawing/2014/main" id="{99C50982-50E6-6642-8E85-F288654CE74F}"/>
              </a:ext>
            </a:extLst>
          </p:cNvPr>
          <p:cNvPicPr>
            <a:picLocks noChangeAspect="1"/>
          </p:cNvPicPr>
          <p:nvPr userDrawn="1"/>
        </p:nvPicPr>
        <p:blipFill>
          <a:blip r:embed="rId2"/>
          <a:stretch>
            <a:fillRect/>
          </a:stretch>
        </p:blipFill>
        <p:spPr>
          <a:xfrm>
            <a:off x="2375298" y="6417116"/>
            <a:ext cx="2107406" cy="1449211"/>
          </a:xfrm>
          <a:prstGeom prst="rect">
            <a:avLst/>
          </a:prstGeom>
        </p:spPr>
      </p:pic>
      <p:sp>
        <p:nvSpPr>
          <p:cNvPr id="7" name="Footer Placeholder 4">
            <a:extLst>
              <a:ext uri="{FF2B5EF4-FFF2-40B4-BE49-F238E27FC236}">
                <a16:creationId xmlns:a16="http://schemas.microsoft.com/office/drawing/2014/main" id="{1D6D5764-6F03-5940-BD82-900B8C38A8D7}"/>
              </a:ext>
            </a:extLst>
          </p:cNvPr>
          <p:cNvSpPr>
            <a:spLocks noGrp="1"/>
          </p:cNvSpPr>
          <p:nvPr>
            <p:ph type="ftr" sz="quarter" idx="11"/>
          </p:nvPr>
        </p:nvSpPr>
        <p:spPr>
          <a:xfrm>
            <a:off x="2375298" y="8008493"/>
            <a:ext cx="2107406" cy="527403"/>
          </a:xfrm>
          <a:solidFill>
            <a:schemeClr val="bg1"/>
          </a:solidFill>
        </p:spPr>
        <p:txBody>
          <a:bodyPr/>
          <a:lstStyle>
            <a:lvl1pPr algn="ct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8" name="Slide Number Placeholder 5">
            <a:extLst>
              <a:ext uri="{FF2B5EF4-FFF2-40B4-BE49-F238E27FC236}">
                <a16:creationId xmlns:a16="http://schemas.microsoft.com/office/drawing/2014/main" id="{1753DC6B-9F81-4B4C-967E-3C05276BA8F1}"/>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spTree>
    <p:extLst>
      <p:ext uri="{BB962C8B-B14F-4D97-AF65-F5344CB8AC3E}">
        <p14:creationId xmlns:p14="http://schemas.microsoft.com/office/powerpoint/2010/main" val="63922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00E21A1-4A71-443E-A69B-691B7A99AB35}"/>
              </a:ext>
            </a:extLst>
          </p:cNvPr>
          <p:cNvSpPr>
            <a:spLocks noGrp="1"/>
          </p:cNvSpPr>
          <p:nvPr>
            <p:ph type="pic" sz="quarter" idx="10"/>
          </p:nvPr>
        </p:nvSpPr>
        <p:spPr>
          <a:xfrm>
            <a:off x="432352" y="3239788"/>
            <a:ext cx="3712267" cy="4129895"/>
          </a:xfrm>
          <a:custGeom>
            <a:avLst/>
            <a:gdLst>
              <a:gd name="connsiteX0" fmla="*/ 0 w 6599585"/>
              <a:gd name="connsiteY0" fmla="*/ 0 h 2859158"/>
              <a:gd name="connsiteX1" fmla="*/ 6599585 w 6599585"/>
              <a:gd name="connsiteY1" fmla="*/ 0 h 2859158"/>
              <a:gd name="connsiteX2" fmla="*/ 6599585 w 6599585"/>
              <a:gd name="connsiteY2" fmla="*/ 2859158 h 2859158"/>
              <a:gd name="connsiteX3" fmla="*/ 0 w 6599585"/>
              <a:gd name="connsiteY3" fmla="*/ 2859158 h 2859158"/>
            </a:gdLst>
            <a:ahLst/>
            <a:cxnLst>
              <a:cxn ang="0">
                <a:pos x="connsiteX0" y="connsiteY0"/>
              </a:cxn>
              <a:cxn ang="0">
                <a:pos x="connsiteX1" y="connsiteY1"/>
              </a:cxn>
              <a:cxn ang="0">
                <a:pos x="connsiteX2" y="connsiteY2"/>
              </a:cxn>
              <a:cxn ang="0">
                <a:pos x="connsiteX3" y="connsiteY3"/>
              </a:cxn>
            </a:cxnLst>
            <a:rect l="l" t="t" r="r" b="b"/>
            <a:pathLst>
              <a:path w="6599585" h="2859158">
                <a:moveTo>
                  <a:pt x="0" y="0"/>
                </a:moveTo>
                <a:lnTo>
                  <a:pt x="6599585" y="0"/>
                </a:lnTo>
                <a:lnTo>
                  <a:pt x="6599585" y="2859158"/>
                </a:lnTo>
                <a:lnTo>
                  <a:pt x="0" y="2859158"/>
                </a:lnTo>
                <a:close/>
              </a:path>
            </a:pathLst>
          </a:custGeom>
        </p:spPr>
        <p:txBody>
          <a:bodyPr wrap="square">
            <a:noAutofit/>
          </a:bodyPr>
          <a:lstStyle/>
          <a:p>
            <a:r>
              <a:rPr lang="en-GB"/>
              <a:t>Click icon to add picture</a:t>
            </a:r>
            <a:endParaRPr lang="id-ID"/>
          </a:p>
        </p:txBody>
      </p:sp>
    </p:spTree>
    <p:extLst>
      <p:ext uri="{BB962C8B-B14F-4D97-AF65-F5344CB8AC3E}">
        <p14:creationId xmlns:p14="http://schemas.microsoft.com/office/powerpoint/2010/main" val="2788829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75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0C87-046B-0B41-97B1-4A4FEFBFADF5}"/>
              </a:ext>
            </a:extLst>
          </p:cNvPr>
          <p:cNvSpPr>
            <a:spLocks noGrp="1"/>
          </p:cNvSpPr>
          <p:nvPr>
            <p:ph type="ctrTitle"/>
          </p:nvPr>
        </p:nvSpPr>
        <p:spPr>
          <a:xfrm>
            <a:off x="857250" y="1621191"/>
            <a:ext cx="5143500" cy="3448756"/>
          </a:xfrm>
        </p:spPr>
        <p:txBody>
          <a:bodyPr anchor="b"/>
          <a:lstStyle>
            <a:lvl1pPr algn="ctr">
              <a:defRPr sz="7041"/>
            </a:lvl1pPr>
          </a:lstStyle>
          <a:p>
            <a:r>
              <a:rPr lang="en-GB"/>
              <a:t>Click to edit Master title style</a:t>
            </a:r>
            <a:endParaRPr lang="sv-SE" dirty="0"/>
          </a:p>
        </p:txBody>
      </p:sp>
      <p:sp>
        <p:nvSpPr>
          <p:cNvPr id="3" name="Subtitle 2">
            <a:extLst>
              <a:ext uri="{FF2B5EF4-FFF2-40B4-BE49-F238E27FC236}">
                <a16:creationId xmlns:a16="http://schemas.microsoft.com/office/drawing/2014/main" id="{BFF4E70F-13D0-4A47-845D-4ABB9570FDEC}"/>
              </a:ext>
            </a:extLst>
          </p:cNvPr>
          <p:cNvSpPr>
            <a:spLocks noGrp="1"/>
          </p:cNvSpPr>
          <p:nvPr>
            <p:ph type="subTitle" idx="1"/>
          </p:nvPr>
        </p:nvSpPr>
        <p:spPr>
          <a:xfrm>
            <a:off x="857250" y="5202944"/>
            <a:ext cx="5143500" cy="2391656"/>
          </a:xfrm>
        </p:spPr>
        <p:txBody>
          <a:bodyPr/>
          <a:lstStyle>
            <a:lvl1pPr marL="0" indent="0" algn="ctr">
              <a:buNone/>
              <a:defRPr sz="2817"/>
            </a:lvl1pPr>
            <a:lvl2pPr marL="536543" indent="0" algn="ctr">
              <a:buNone/>
              <a:defRPr sz="2347"/>
            </a:lvl2pPr>
            <a:lvl3pPr marL="1073084" indent="0" algn="ctr">
              <a:buNone/>
              <a:defRPr sz="2112"/>
            </a:lvl3pPr>
            <a:lvl4pPr marL="1609626" indent="0" algn="ctr">
              <a:buNone/>
              <a:defRPr sz="1878"/>
            </a:lvl4pPr>
            <a:lvl5pPr marL="2146168" indent="0" algn="ctr">
              <a:buNone/>
              <a:defRPr sz="1878"/>
            </a:lvl5pPr>
            <a:lvl6pPr marL="2682710" indent="0" algn="ctr">
              <a:buNone/>
              <a:defRPr sz="1878"/>
            </a:lvl6pPr>
            <a:lvl7pPr marL="3219251" indent="0" algn="ctr">
              <a:buNone/>
              <a:defRPr sz="1878"/>
            </a:lvl7pPr>
            <a:lvl8pPr marL="3755794" indent="0" algn="ctr">
              <a:buNone/>
              <a:defRPr sz="1878"/>
            </a:lvl8pPr>
            <a:lvl9pPr marL="4292336" indent="0" algn="ctr">
              <a:buNone/>
              <a:defRPr sz="1878"/>
            </a:lvl9pPr>
          </a:lstStyle>
          <a:p>
            <a:r>
              <a:rPr lang="en-GB"/>
              <a:t>Click to edit Master subtitle style</a:t>
            </a:r>
            <a:endParaRPr lang="sv-SE"/>
          </a:p>
        </p:txBody>
      </p:sp>
      <p:sp>
        <p:nvSpPr>
          <p:cNvPr id="6" name="Slide Number Placeholder 5">
            <a:extLst>
              <a:ext uri="{FF2B5EF4-FFF2-40B4-BE49-F238E27FC236}">
                <a16:creationId xmlns:a16="http://schemas.microsoft.com/office/drawing/2014/main" id="{04B2BBA8-5881-124C-88F9-B148F266CEEE}"/>
              </a:ext>
            </a:extLst>
          </p:cNvPr>
          <p:cNvSpPr>
            <a:spLocks noGrp="1"/>
          </p:cNvSpPr>
          <p:nvPr>
            <p:ph type="sldNum" sz="quarter" idx="12"/>
          </p:nvPr>
        </p:nvSpPr>
        <p:spPr>
          <a:xfrm>
            <a:off x="6183381" y="9181398"/>
            <a:ext cx="532986" cy="527403"/>
          </a:xfrm>
        </p:spPr>
        <p:txBody>
          <a:bodyPr/>
          <a:lstStyle/>
          <a:p>
            <a:fld id="{D644415C-87C7-814A-A85A-1EC1D35CFA13}" type="slidenum">
              <a:rPr lang="sv-SE" smtClean="0"/>
              <a:t>‹#›</a:t>
            </a:fld>
            <a:endParaRPr lang="sv-SE"/>
          </a:p>
        </p:txBody>
      </p:sp>
      <p:pic>
        <p:nvPicPr>
          <p:cNvPr id="8" name="Picture 7">
            <a:extLst>
              <a:ext uri="{FF2B5EF4-FFF2-40B4-BE49-F238E27FC236}">
                <a16:creationId xmlns:a16="http://schemas.microsoft.com/office/drawing/2014/main" id="{84D9F1A7-E2C5-2F49-944D-CD3B87C8F6B1}"/>
              </a:ext>
            </a:extLst>
          </p:cNvPr>
          <p:cNvPicPr>
            <a:picLocks noChangeAspect="1"/>
          </p:cNvPicPr>
          <p:nvPr userDrawn="1"/>
        </p:nvPicPr>
        <p:blipFill>
          <a:blip r:embed="rId2"/>
          <a:stretch>
            <a:fillRect/>
          </a:stretch>
        </p:blipFill>
        <p:spPr>
          <a:xfrm>
            <a:off x="2375298" y="8059193"/>
            <a:ext cx="2107406" cy="1449211"/>
          </a:xfrm>
          <a:prstGeom prst="rect">
            <a:avLst/>
          </a:prstGeom>
        </p:spPr>
      </p:pic>
    </p:spTree>
    <p:extLst>
      <p:ext uri="{BB962C8B-B14F-4D97-AF65-F5344CB8AC3E}">
        <p14:creationId xmlns:p14="http://schemas.microsoft.com/office/powerpoint/2010/main" val="121857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0C87-046B-0B41-97B1-4A4FEFBFADF5}"/>
              </a:ext>
            </a:extLst>
          </p:cNvPr>
          <p:cNvSpPr>
            <a:spLocks noGrp="1"/>
          </p:cNvSpPr>
          <p:nvPr>
            <p:ph type="ctrTitle"/>
          </p:nvPr>
        </p:nvSpPr>
        <p:spPr>
          <a:xfrm>
            <a:off x="3429000" y="1981200"/>
            <a:ext cx="2980593" cy="3448756"/>
          </a:xfrm>
        </p:spPr>
        <p:txBody>
          <a:bodyPr anchor="b"/>
          <a:lstStyle>
            <a:lvl1pPr algn="ctr">
              <a:defRPr sz="7041">
                <a:solidFill>
                  <a:schemeClr val="accent6"/>
                </a:solidFill>
              </a:defRPr>
            </a:lvl1pPr>
          </a:lstStyle>
          <a:p>
            <a:r>
              <a:rPr lang="en-GB"/>
              <a:t>Click to edit Master title style</a:t>
            </a:r>
            <a:endParaRPr lang="sv-SE" dirty="0"/>
          </a:p>
        </p:txBody>
      </p:sp>
      <p:sp>
        <p:nvSpPr>
          <p:cNvPr id="3" name="Subtitle 2">
            <a:extLst>
              <a:ext uri="{FF2B5EF4-FFF2-40B4-BE49-F238E27FC236}">
                <a16:creationId xmlns:a16="http://schemas.microsoft.com/office/drawing/2014/main" id="{BFF4E70F-13D0-4A47-845D-4ABB9570FDEC}"/>
              </a:ext>
            </a:extLst>
          </p:cNvPr>
          <p:cNvSpPr>
            <a:spLocks noGrp="1"/>
          </p:cNvSpPr>
          <p:nvPr>
            <p:ph type="subTitle" idx="1"/>
          </p:nvPr>
        </p:nvSpPr>
        <p:spPr>
          <a:xfrm>
            <a:off x="3429001" y="5624288"/>
            <a:ext cx="2980592" cy="2391656"/>
          </a:xfrm>
        </p:spPr>
        <p:txBody>
          <a:bodyPr/>
          <a:lstStyle>
            <a:lvl1pPr marL="0" indent="0" algn="ctr">
              <a:buNone/>
              <a:defRPr sz="2817">
                <a:solidFill>
                  <a:schemeClr val="accent6"/>
                </a:solidFill>
              </a:defRPr>
            </a:lvl1pPr>
            <a:lvl2pPr marL="536543" indent="0" algn="ctr">
              <a:buNone/>
              <a:defRPr sz="2347"/>
            </a:lvl2pPr>
            <a:lvl3pPr marL="1073084" indent="0" algn="ctr">
              <a:buNone/>
              <a:defRPr sz="2112"/>
            </a:lvl3pPr>
            <a:lvl4pPr marL="1609626" indent="0" algn="ctr">
              <a:buNone/>
              <a:defRPr sz="1878"/>
            </a:lvl4pPr>
            <a:lvl5pPr marL="2146168" indent="0" algn="ctr">
              <a:buNone/>
              <a:defRPr sz="1878"/>
            </a:lvl5pPr>
            <a:lvl6pPr marL="2682710" indent="0" algn="ctr">
              <a:buNone/>
              <a:defRPr sz="1878"/>
            </a:lvl6pPr>
            <a:lvl7pPr marL="3219251" indent="0" algn="ctr">
              <a:buNone/>
              <a:defRPr sz="1878"/>
            </a:lvl7pPr>
            <a:lvl8pPr marL="3755794" indent="0" algn="ctr">
              <a:buNone/>
              <a:defRPr sz="1878"/>
            </a:lvl8pPr>
            <a:lvl9pPr marL="4292336" indent="0" algn="ctr">
              <a:buNone/>
              <a:defRPr sz="1878"/>
            </a:lvl9pPr>
          </a:lstStyle>
          <a:p>
            <a:r>
              <a:rPr lang="en-GB"/>
              <a:t>Click to edit Master subtitle style</a:t>
            </a:r>
            <a:endParaRPr lang="sv-SE"/>
          </a:p>
        </p:txBody>
      </p:sp>
      <p:sp>
        <p:nvSpPr>
          <p:cNvPr id="6" name="Slide Number Placeholder 5">
            <a:extLst>
              <a:ext uri="{FF2B5EF4-FFF2-40B4-BE49-F238E27FC236}">
                <a16:creationId xmlns:a16="http://schemas.microsoft.com/office/drawing/2014/main" id="{04B2BBA8-5881-124C-88F9-B148F266CEEE}"/>
              </a:ext>
            </a:extLst>
          </p:cNvPr>
          <p:cNvSpPr>
            <a:spLocks noGrp="1"/>
          </p:cNvSpPr>
          <p:nvPr>
            <p:ph type="sldNum" sz="quarter" idx="12"/>
          </p:nvPr>
        </p:nvSpPr>
        <p:spPr>
          <a:xfrm>
            <a:off x="6183381" y="9181398"/>
            <a:ext cx="532986" cy="527403"/>
          </a:xfrm>
        </p:spPr>
        <p:txBody>
          <a:bodyPr/>
          <a:lstStyle/>
          <a:p>
            <a:fld id="{D644415C-87C7-814A-A85A-1EC1D35CFA13}" type="slidenum">
              <a:rPr lang="sv-SE" smtClean="0"/>
              <a:t>‹#›</a:t>
            </a:fld>
            <a:endParaRPr lang="sv-SE"/>
          </a:p>
        </p:txBody>
      </p:sp>
      <p:pic>
        <p:nvPicPr>
          <p:cNvPr id="9" name="Picture 8" descr="Icon&#10;&#10;Description automatically generated">
            <a:extLst>
              <a:ext uri="{FF2B5EF4-FFF2-40B4-BE49-F238E27FC236}">
                <a16:creationId xmlns:a16="http://schemas.microsoft.com/office/drawing/2014/main" id="{1F4F176A-CCEE-4947-878B-2C2F18B56A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93295"/>
            <a:ext cx="3315579" cy="7412708"/>
          </a:xfrm>
          <a:prstGeom prst="rect">
            <a:avLst/>
          </a:prstGeom>
        </p:spPr>
      </p:pic>
      <p:sp>
        <p:nvSpPr>
          <p:cNvPr id="10" name="Rectangle 9">
            <a:extLst>
              <a:ext uri="{FF2B5EF4-FFF2-40B4-BE49-F238E27FC236}">
                <a16:creationId xmlns:a16="http://schemas.microsoft.com/office/drawing/2014/main" id="{5A8EAFB9-A70D-3A44-88D4-9BB6E1FAAE65}"/>
              </a:ext>
            </a:extLst>
          </p:cNvPr>
          <p:cNvSpPr/>
          <p:nvPr userDrawn="1"/>
        </p:nvSpPr>
        <p:spPr>
          <a:xfrm>
            <a:off x="1" y="1981200"/>
            <a:ext cx="3428999" cy="7924800"/>
          </a:xfrm>
          <a:prstGeom prst="rect">
            <a:avLst/>
          </a:prstGeom>
          <a:gradFill>
            <a:gsLst>
              <a:gs pos="100000">
                <a:schemeClr val="bg1">
                  <a:alpha val="50000"/>
                </a:schemeClr>
              </a:gs>
              <a:gs pos="35000">
                <a:schemeClr val="bg1">
                  <a:alpha val="77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pic>
        <p:nvPicPr>
          <p:cNvPr id="11" name="Picture 10" descr="Logo&#10;&#10;Description automatically generated">
            <a:extLst>
              <a:ext uri="{FF2B5EF4-FFF2-40B4-BE49-F238E27FC236}">
                <a16:creationId xmlns:a16="http://schemas.microsoft.com/office/drawing/2014/main" id="{3C4DE47A-A14B-734F-B02F-D831A0546A7D}"/>
              </a:ext>
            </a:extLst>
          </p:cNvPr>
          <p:cNvPicPr>
            <a:picLocks noChangeAspect="1"/>
          </p:cNvPicPr>
          <p:nvPr userDrawn="1"/>
        </p:nvPicPr>
        <p:blipFill>
          <a:blip r:embed="rId3"/>
          <a:stretch>
            <a:fillRect/>
          </a:stretch>
        </p:blipFill>
        <p:spPr>
          <a:xfrm>
            <a:off x="1189435" y="5069947"/>
            <a:ext cx="1612221" cy="1108683"/>
          </a:xfrm>
          <a:prstGeom prst="rect">
            <a:avLst/>
          </a:prstGeom>
        </p:spPr>
      </p:pic>
    </p:spTree>
    <p:extLst>
      <p:ext uri="{BB962C8B-B14F-4D97-AF65-F5344CB8AC3E}">
        <p14:creationId xmlns:p14="http://schemas.microsoft.com/office/powerpoint/2010/main" val="100731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1" y="0"/>
            <a:ext cx="2717110" cy="9906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201267" y="550037"/>
            <a:ext cx="2314575" cy="1914702"/>
          </a:xfrm>
        </p:spPr>
        <p:txBody>
          <a:bodyPr>
            <a:normAutofit/>
          </a:bodyPr>
          <a:lstStyle>
            <a:lvl1pP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203131" y="2680431"/>
            <a:ext cx="2314575" cy="62852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pic>
        <p:nvPicPr>
          <p:cNvPr id="10" name="Picture 9" descr="A black and white logo&#10;&#10;Description automatically generated with low confidence">
            <a:extLst>
              <a:ext uri="{FF2B5EF4-FFF2-40B4-BE49-F238E27FC236}">
                <a16:creationId xmlns:a16="http://schemas.microsoft.com/office/drawing/2014/main" id="{7A306A6B-0A53-2D45-B5D6-E20AD55D4E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1" y="9181393"/>
            <a:ext cx="910276" cy="624000"/>
          </a:xfrm>
          <a:prstGeom prst="rect">
            <a:avLst/>
          </a:prstGeom>
        </p:spPr>
      </p:pic>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spTree>
    <p:extLst>
      <p:ext uri="{BB962C8B-B14F-4D97-AF65-F5344CB8AC3E}">
        <p14:creationId xmlns:p14="http://schemas.microsoft.com/office/powerpoint/2010/main" val="401331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1" y="0"/>
            <a:ext cx="2717110" cy="990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201267" y="550037"/>
            <a:ext cx="2314575" cy="1914702"/>
          </a:xfrm>
        </p:spPr>
        <p:txBody>
          <a:bodyPr>
            <a:normAutofit/>
          </a:bodyPr>
          <a:lstStyle>
            <a:lvl1pPr>
              <a:defRPr sz="3755">
                <a:solidFill>
                  <a:schemeClr val="accent6"/>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203131" y="2680431"/>
            <a:ext cx="2314575" cy="628526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98D77A90-5BE7-0E4D-B602-50B95E75E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85297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4140892" y="0"/>
            <a:ext cx="2717110" cy="9906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4342158" y="550037"/>
            <a:ext cx="2314575" cy="1914702"/>
          </a:xfrm>
        </p:spPr>
        <p:txBody>
          <a:bodyPr>
            <a:normAutofit/>
          </a:bodyPr>
          <a:lstStyle>
            <a:lvl1pP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4344021" y="2680431"/>
            <a:ext cx="2314575" cy="62852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noFill/>
        </p:spPr>
        <p:txBody>
          <a:bodyPr/>
          <a:lstStyle>
            <a:lvl1pPr algn="r">
              <a:defRPr sz="1878" b="0" i="0">
                <a:solidFill>
                  <a:schemeClr val="bg1">
                    <a:lumMod val="95000"/>
                  </a:schemeClr>
                </a:solidFill>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noFill/>
        </p:spPr>
        <p:txBody>
          <a:bodyPr/>
          <a:lstStyle>
            <a:lvl1pPr algn="ctr">
              <a:defRPr>
                <a:solidFill>
                  <a:schemeClr val="accent6"/>
                </a:solidFill>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DEDF0536-B5F1-A747-8807-81ED940E12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7063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4140892" y="0"/>
            <a:ext cx="2717110" cy="9906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4342158" y="550037"/>
            <a:ext cx="2314575" cy="1914702"/>
          </a:xfrm>
        </p:spPr>
        <p:txBody>
          <a:bodyPr>
            <a:normAutofit/>
          </a:bodyPr>
          <a:lstStyle>
            <a:lvl1pPr>
              <a:defRPr sz="3755">
                <a:solidFill>
                  <a:schemeClr val="accent6"/>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4344021" y="2680431"/>
            <a:ext cx="2314575" cy="628526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solidFill>
                  <a:schemeClr val="accent6">
                    <a:lumMod val="50000"/>
                    <a:lumOff val="50000"/>
                  </a:schemeClr>
                </a:solidFill>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98D77A90-5BE7-0E4D-B602-50B95E75E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335821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20300"/>
            <a:ext cx="6858000" cy="26804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6376" y="393017"/>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3073444"/>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1D6E1B0F-B4D1-4B4B-9919-D1CF52418D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24775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ED9A0B-7179-3F49-BCD4-A72202EC3330}"/>
              </a:ext>
            </a:extLst>
          </p:cNvPr>
          <p:cNvSpPr/>
          <p:nvPr userDrawn="1"/>
        </p:nvSpPr>
        <p:spPr>
          <a:xfrm>
            <a:off x="0" y="20300"/>
            <a:ext cx="6858000" cy="2680431"/>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112"/>
          </a:p>
        </p:txBody>
      </p:sp>
      <p:sp>
        <p:nvSpPr>
          <p:cNvPr id="2" name="Title 1">
            <a:extLst>
              <a:ext uri="{FF2B5EF4-FFF2-40B4-BE49-F238E27FC236}">
                <a16:creationId xmlns:a16="http://schemas.microsoft.com/office/drawing/2014/main" id="{CE627087-3185-1948-9005-BB8525AD5807}"/>
              </a:ext>
            </a:extLst>
          </p:cNvPr>
          <p:cNvSpPr>
            <a:spLocks noGrp="1"/>
          </p:cNvSpPr>
          <p:nvPr>
            <p:ph type="title"/>
          </p:nvPr>
        </p:nvSpPr>
        <p:spPr>
          <a:xfrm>
            <a:off x="346376" y="393017"/>
            <a:ext cx="6165249" cy="1914702"/>
          </a:xfrm>
        </p:spPr>
        <p:txBody>
          <a:bodyPr>
            <a:normAutofit/>
          </a:bodyPr>
          <a:lstStyle>
            <a:lvl1pPr algn="ctr">
              <a:defRPr sz="3755">
                <a:solidFill>
                  <a:schemeClr val="bg1"/>
                </a:solidFill>
              </a:defRPr>
            </a:lvl1pPr>
          </a:lstStyle>
          <a:p>
            <a:r>
              <a:rPr lang="en-GB"/>
              <a:t>Click to edit Master title style</a:t>
            </a:r>
            <a:endParaRPr lang="sv-SE" dirty="0"/>
          </a:p>
        </p:txBody>
      </p:sp>
      <p:sp>
        <p:nvSpPr>
          <p:cNvPr id="3" name="Content Placeholder 2">
            <a:extLst>
              <a:ext uri="{FF2B5EF4-FFF2-40B4-BE49-F238E27FC236}">
                <a16:creationId xmlns:a16="http://schemas.microsoft.com/office/drawing/2014/main" id="{5727A175-6AB1-804D-8E55-5E96D73ADB34}"/>
              </a:ext>
            </a:extLst>
          </p:cNvPr>
          <p:cNvSpPr>
            <a:spLocks noGrp="1"/>
          </p:cNvSpPr>
          <p:nvPr>
            <p:ph sz="half" idx="1"/>
          </p:nvPr>
        </p:nvSpPr>
        <p:spPr>
          <a:xfrm>
            <a:off x="346376" y="3073444"/>
            <a:ext cx="6165249" cy="56507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11" name="Footer Placeholder 4">
            <a:extLst>
              <a:ext uri="{FF2B5EF4-FFF2-40B4-BE49-F238E27FC236}">
                <a16:creationId xmlns:a16="http://schemas.microsoft.com/office/drawing/2014/main" id="{936EABAB-D8F4-8742-9489-DA1C3A94F060}"/>
              </a:ext>
            </a:extLst>
          </p:cNvPr>
          <p:cNvSpPr>
            <a:spLocks noGrp="1"/>
          </p:cNvSpPr>
          <p:nvPr>
            <p:ph type="ftr" sz="quarter" idx="11"/>
          </p:nvPr>
        </p:nvSpPr>
        <p:spPr>
          <a:xfrm>
            <a:off x="4370888" y="9205464"/>
            <a:ext cx="2314575" cy="527403"/>
          </a:xfrm>
          <a:solidFill>
            <a:schemeClr val="bg1"/>
          </a:solidFill>
        </p:spPr>
        <p:txBody>
          <a:bodyPr/>
          <a:lstStyle>
            <a:lvl1pPr algn="r">
              <a:defRPr sz="1878" b="0" i="0">
                <a:latin typeface="Source Sans Pro Light" panose="020B0403030403020204" pitchFamily="34" charset="0"/>
                <a:ea typeface="Source Sans Pro Light" panose="020B0403030403020204" pitchFamily="34" charset="0"/>
              </a:defRPr>
            </a:lvl1pPr>
          </a:lstStyle>
          <a:p>
            <a:endParaRPr lang="sv-SE" dirty="0"/>
          </a:p>
        </p:txBody>
      </p:sp>
      <p:sp>
        <p:nvSpPr>
          <p:cNvPr id="12" name="Slide Number Placeholder 5">
            <a:extLst>
              <a:ext uri="{FF2B5EF4-FFF2-40B4-BE49-F238E27FC236}">
                <a16:creationId xmlns:a16="http://schemas.microsoft.com/office/drawing/2014/main" id="{AB3105EB-A2F0-A241-ABAB-2530648832DF}"/>
              </a:ext>
            </a:extLst>
          </p:cNvPr>
          <p:cNvSpPr>
            <a:spLocks noGrp="1"/>
          </p:cNvSpPr>
          <p:nvPr>
            <p:ph type="sldNum" sz="quarter" idx="12"/>
          </p:nvPr>
        </p:nvSpPr>
        <p:spPr>
          <a:xfrm>
            <a:off x="2657475" y="9205462"/>
            <a:ext cx="1543050" cy="527403"/>
          </a:xfrm>
          <a:solidFill>
            <a:schemeClr val="bg1"/>
          </a:solidFill>
        </p:spPr>
        <p:txBody>
          <a:bodyPr/>
          <a:lstStyle>
            <a:lvl1pPr algn="ctr">
              <a:defRPr/>
            </a:lvl1pPr>
          </a:lstStyle>
          <a:p>
            <a:fld id="{D644415C-87C7-814A-A85A-1EC1D35CFA13}" type="slidenum">
              <a:rPr lang="sv-SE" smtClean="0"/>
              <a:pPr/>
              <a:t>‹#›</a:t>
            </a:fld>
            <a:endParaRPr lang="sv-SE" dirty="0"/>
          </a:p>
        </p:txBody>
      </p:sp>
      <p:pic>
        <p:nvPicPr>
          <p:cNvPr id="9" name="Picture 8" descr="Logo&#10;&#10;Description automatically generated">
            <a:extLst>
              <a:ext uri="{FF2B5EF4-FFF2-40B4-BE49-F238E27FC236}">
                <a16:creationId xmlns:a16="http://schemas.microsoft.com/office/drawing/2014/main" id="{1D6E1B0F-B4D1-4B4B-9919-D1CF52418D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538" y="9117189"/>
            <a:ext cx="907406" cy="624000"/>
          </a:xfrm>
          <a:prstGeom prst="rect">
            <a:avLst/>
          </a:prstGeom>
        </p:spPr>
      </p:pic>
    </p:spTree>
    <p:extLst>
      <p:ext uri="{BB962C8B-B14F-4D97-AF65-F5344CB8AC3E}">
        <p14:creationId xmlns:p14="http://schemas.microsoft.com/office/powerpoint/2010/main" val="55680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6B925-D797-274E-B436-DD8D8F77FAD3}"/>
              </a:ext>
            </a:extLst>
          </p:cNvPr>
          <p:cNvSpPr>
            <a:spLocks noGrp="1"/>
          </p:cNvSpPr>
          <p:nvPr>
            <p:ph type="title"/>
          </p:nvPr>
        </p:nvSpPr>
        <p:spPr>
          <a:xfrm>
            <a:off x="471488" y="527406"/>
            <a:ext cx="5915025" cy="1914702"/>
          </a:xfrm>
          <a:prstGeom prst="rect">
            <a:avLst/>
          </a:prstGeom>
        </p:spPr>
        <p:txBody>
          <a:bodyPr vert="horz" lIns="91440" tIns="45720" rIns="91440" bIns="45720" rtlCol="0" anchor="ctr">
            <a:normAutofit/>
          </a:bodyPr>
          <a:lstStyle/>
          <a:p>
            <a:r>
              <a:rPr lang="en-GB"/>
              <a:t>Click to edit Master title style</a:t>
            </a:r>
            <a:endParaRPr lang="sv-SE" dirty="0"/>
          </a:p>
        </p:txBody>
      </p:sp>
      <p:sp>
        <p:nvSpPr>
          <p:cNvPr id="3" name="Text Placeholder 2">
            <a:extLst>
              <a:ext uri="{FF2B5EF4-FFF2-40B4-BE49-F238E27FC236}">
                <a16:creationId xmlns:a16="http://schemas.microsoft.com/office/drawing/2014/main" id="{8ED6432B-CDBF-D147-9CE7-B931FCB49C6E}"/>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dirty="0"/>
          </a:p>
        </p:txBody>
      </p:sp>
      <p:sp>
        <p:nvSpPr>
          <p:cNvPr id="4" name="Date Placeholder 3">
            <a:extLst>
              <a:ext uri="{FF2B5EF4-FFF2-40B4-BE49-F238E27FC236}">
                <a16:creationId xmlns:a16="http://schemas.microsoft.com/office/drawing/2014/main" id="{41B255AE-2A8C-A943-A665-DBAC54A1400E}"/>
              </a:ext>
            </a:extLst>
          </p:cNvPr>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1408">
                <a:solidFill>
                  <a:schemeClr val="tx1">
                    <a:tint val="75000"/>
                  </a:schemeClr>
                </a:solidFill>
              </a:defRPr>
            </a:lvl1pPr>
          </a:lstStyle>
          <a:p>
            <a:endParaRPr lang="sv-SE"/>
          </a:p>
        </p:txBody>
      </p:sp>
      <p:sp>
        <p:nvSpPr>
          <p:cNvPr id="5" name="Footer Placeholder 4">
            <a:extLst>
              <a:ext uri="{FF2B5EF4-FFF2-40B4-BE49-F238E27FC236}">
                <a16:creationId xmlns:a16="http://schemas.microsoft.com/office/drawing/2014/main" id="{AAF22E9B-2750-5847-A092-3512E8B91EC6}"/>
              </a:ext>
            </a:extLst>
          </p:cNvPr>
          <p:cNvSpPr>
            <a:spLocks noGrp="1"/>
          </p:cNvSpPr>
          <p:nvPr>
            <p:ph type="ftr" sz="quarter" idx="3"/>
          </p:nvPr>
        </p:nvSpPr>
        <p:spPr>
          <a:xfrm>
            <a:off x="2271713" y="9181398"/>
            <a:ext cx="2314575" cy="527403"/>
          </a:xfrm>
          <a:prstGeom prst="rect">
            <a:avLst/>
          </a:prstGeom>
        </p:spPr>
        <p:txBody>
          <a:bodyPr vert="horz" lIns="91440" tIns="45720" rIns="91440" bIns="45720" rtlCol="0" anchor="ctr"/>
          <a:lstStyle>
            <a:lvl1pPr algn="ctr">
              <a:defRPr sz="1408">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E87EBC6E-6D09-9741-9AB3-6C3548B8E9EE}"/>
              </a:ext>
            </a:extLst>
          </p:cNvPr>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1408">
                <a:solidFill>
                  <a:schemeClr val="tx1">
                    <a:tint val="75000"/>
                  </a:schemeClr>
                </a:solidFill>
              </a:defRPr>
            </a:lvl1pPr>
          </a:lstStyle>
          <a:p>
            <a:fld id="{D644415C-87C7-814A-A85A-1EC1D35CFA13}" type="slidenum">
              <a:rPr lang="sv-SE" smtClean="0"/>
              <a:t>‹#›</a:t>
            </a:fld>
            <a:endParaRPr lang="sv-SE"/>
          </a:p>
        </p:txBody>
      </p:sp>
    </p:spTree>
    <p:extLst>
      <p:ext uri="{BB962C8B-B14F-4D97-AF65-F5344CB8AC3E}">
        <p14:creationId xmlns:p14="http://schemas.microsoft.com/office/powerpoint/2010/main" val="197451681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52" r:id="rId4"/>
    <p:sldLayoutId id="2147483656" r:id="rId5"/>
    <p:sldLayoutId id="2147483657" r:id="rId6"/>
    <p:sldLayoutId id="2147483658" r:id="rId7"/>
    <p:sldLayoutId id="2147483653" r:id="rId8"/>
    <p:sldLayoutId id="2147483655" r:id="rId9"/>
    <p:sldLayoutId id="2147483654" r:id="rId10"/>
    <p:sldLayoutId id="2147483659" r:id="rId11"/>
    <p:sldLayoutId id="2147483661" r:id="rId12"/>
    <p:sldLayoutId id="2147483663" r:id="rId13"/>
  </p:sldLayoutIdLst>
  <p:hf hdr="0" dt="0"/>
  <p:txStyles>
    <p:title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p:titleStyle>
    <p:body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p:bodyStyle>
    <p:otherStyle>
      <a:defPPr>
        <a:defRPr lang="en-SE"/>
      </a:defPPr>
      <a:lvl1pPr marL="0" algn="l" defTabSz="1073084" rtl="0" eaLnBrk="1" latinLnBrk="0" hangingPunct="1">
        <a:defRPr sz="2112" kern="1200">
          <a:solidFill>
            <a:schemeClr val="tx1"/>
          </a:solidFill>
          <a:latin typeface="+mn-lt"/>
          <a:ea typeface="+mn-ea"/>
          <a:cs typeface="+mn-cs"/>
        </a:defRPr>
      </a:lvl1pPr>
      <a:lvl2pPr marL="536543" algn="l" defTabSz="1073084" rtl="0" eaLnBrk="1" latinLnBrk="0" hangingPunct="1">
        <a:defRPr sz="2112" kern="1200">
          <a:solidFill>
            <a:schemeClr val="tx1"/>
          </a:solidFill>
          <a:latin typeface="+mn-lt"/>
          <a:ea typeface="+mn-ea"/>
          <a:cs typeface="+mn-cs"/>
        </a:defRPr>
      </a:lvl2pPr>
      <a:lvl3pPr marL="1073084" algn="l" defTabSz="1073084" rtl="0" eaLnBrk="1" latinLnBrk="0" hangingPunct="1">
        <a:defRPr sz="2112" kern="1200">
          <a:solidFill>
            <a:schemeClr val="tx1"/>
          </a:solidFill>
          <a:latin typeface="+mn-lt"/>
          <a:ea typeface="+mn-ea"/>
          <a:cs typeface="+mn-cs"/>
        </a:defRPr>
      </a:lvl3pPr>
      <a:lvl4pPr marL="1609626" algn="l" defTabSz="1073084" rtl="0" eaLnBrk="1" latinLnBrk="0" hangingPunct="1">
        <a:defRPr sz="2112" kern="1200">
          <a:solidFill>
            <a:schemeClr val="tx1"/>
          </a:solidFill>
          <a:latin typeface="+mn-lt"/>
          <a:ea typeface="+mn-ea"/>
          <a:cs typeface="+mn-cs"/>
        </a:defRPr>
      </a:lvl4pPr>
      <a:lvl5pPr marL="2146168" algn="l" defTabSz="1073084" rtl="0" eaLnBrk="1" latinLnBrk="0" hangingPunct="1">
        <a:defRPr sz="2112" kern="1200">
          <a:solidFill>
            <a:schemeClr val="tx1"/>
          </a:solidFill>
          <a:latin typeface="+mn-lt"/>
          <a:ea typeface="+mn-ea"/>
          <a:cs typeface="+mn-cs"/>
        </a:defRPr>
      </a:lvl5pPr>
      <a:lvl6pPr marL="2682710" algn="l" defTabSz="1073084" rtl="0" eaLnBrk="1" latinLnBrk="0" hangingPunct="1">
        <a:defRPr sz="2112" kern="1200">
          <a:solidFill>
            <a:schemeClr val="tx1"/>
          </a:solidFill>
          <a:latin typeface="+mn-lt"/>
          <a:ea typeface="+mn-ea"/>
          <a:cs typeface="+mn-cs"/>
        </a:defRPr>
      </a:lvl6pPr>
      <a:lvl7pPr marL="3219251" algn="l" defTabSz="1073084" rtl="0" eaLnBrk="1" latinLnBrk="0" hangingPunct="1">
        <a:defRPr sz="2112" kern="1200">
          <a:solidFill>
            <a:schemeClr val="tx1"/>
          </a:solidFill>
          <a:latin typeface="+mn-lt"/>
          <a:ea typeface="+mn-ea"/>
          <a:cs typeface="+mn-cs"/>
        </a:defRPr>
      </a:lvl7pPr>
      <a:lvl8pPr marL="3755794" algn="l" defTabSz="1073084" rtl="0" eaLnBrk="1" latinLnBrk="0" hangingPunct="1">
        <a:defRPr sz="2112" kern="1200">
          <a:solidFill>
            <a:schemeClr val="tx1"/>
          </a:solidFill>
          <a:latin typeface="+mn-lt"/>
          <a:ea typeface="+mn-ea"/>
          <a:cs typeface="+mn-cs"/>
        </a:defRPr>
      </a:lvl8pPr>
      <a:lvl9pPr marL="4292336" algn="l" defTabSz="1073084" rtl="0" eaLnBrk="1" latinLnBrk="0" hangingPunct="1">
        <a:defRPr sz="21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orbes.com/sites/forbescommunicationscouncil/2020/01/24/10-ways-your-company-can-benefit-from-encouraging-criticism/"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rd.se/bra-fragor/" TargetMode="External"/><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s://www.cnrd.se/aterspegling/" TargetMode="Externa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www.cnrd.se/summering/" TargetMode="Externa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nrd.se/resursbank/neutralite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www.cnrd.se/resursbank/inkludering/"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mailto:bernard.leroux@dialogues.se"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3EACC5-CA9E-AE66-D28C-FB93B33D47A2}"/>
              </a:ext>
            </a:extLst>
          </p:cNvPr>
          <p:cNvSpPr txBox="1">
            <a:spLocks/>
          </p:cNvSpPr>
          <p:nvPr/>
        </p:nvSpPr>
        <p:spPr>
          <a:xfrm>
            <a:off x="194872" y="4338764"/>
            <a:ext cx="6430780" cy="1065029"/>
          </a:xfrm>
          <a:prstGeom prst="rect">
            <a:avLst/>
          </a:prstGeom>
        </p:spPr>
        <p:txBody>
          <a:bodyPr>
            <a:no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200" dirty="0"/>
              <a:t>En kort guide för dig som möter människor i affekt</a:t>
            </a:r>
          </a:p>
        </p:txBody>
      </p:sp>
      <p:pic>
        <p:nvPicPr>
          <p:cNvPr id="6" name="Picture 5" descr="Logo&#10;&#10;Description automatically generated">
            <a:extLst>
              <a:ext uri="{FF2B5EF4-FFF2-40B4-BE49-F238E27FC236}">
                <a16:creationId xmlns:a16="http://schemas.microsoft.com/office/drawing/2014/main" id="{4EA24B17-2158-76AF-AEEB-8B01F298FA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6986" y="8875727"/>
            <a:ext cx="1944028" cy="520604"/>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EE67EEC8-4A5D-FE0E-F4A5-262ACBAF91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858000" cy="4146947"/>
          </a:xfrm>
          <a:prstGeom prst="rect">
            <a:avLst/>
          </a:prstGeom>
        </p:spPr>
      </p:pic>
    </p:spTree>
    <p:extLst>
      <p:ext uri="{BB962C8B-B14F-4D97-AF65-F5344CB8AC3E}">
        <p14:creationId xmlns:p14="http://schemas.microsoft.com/office/powerpoint/2010/main" val="38295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7DCCF6-9A4F-27E2-87DE-43C7C14247DC}"/>
              </a:ext>
            </a:extLst>
          </p:cNvPr>
          <p:cNvSpPr/>
          <p:nvPr/>
        </p:nvSpPr>
        <p:spPr>
          <a:xfrm>
            <a:off x="2622599" y="4296963"/>
            <a:ext cx="4248000" cy="4833182"/>
          </a:xfrm>
          <a:prstGeom prst="rect">
            <a:avLst/>
          </a:prstGeom>
          <a:solidFill>
            <a:schemeClr val="bg1">
              <a:alpha val="580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7" name="Rectangle 6">
            <a:extLst>
              <a:ext uri="{FF2B5EF4-FFF2-40B4-BE49-F238E27FC236}">
                <a16:creationId xmlns:a16="http://schemas.microsoft.com/office/drawing/2014/main" id="{D5F21A21-3FE4-4725-1B48-6505A3BC356E}"/>
              </a:ext>
            </a:extLst>
          </p:cNvPr>
          <p:cNvSpPr/>
          <p:nvPr/>
        </p:nvSpPr>
        <p:spPr>
          <a:xfrm>
            <a:off x="1059874" y="1500037"/>
            <a:ext cx="4738252" cy="1044921"/>
          </a:xfrm>
          <a:prstGeom prst="rect">
            <a:avLst/>
          </a:prstGeom>
          <a:solidFill>
            <a:schemeClr val="bg1">
              <a:alpha val="5911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02500" rIns="202500" rtlCol="0" anchor="ctr"/>
          <a:lstStyle/>
          <a:p>
            <a:r>
              <a:rPr lang="sv-SE" sz="1400" b="1" dirty="0">
                <a:solidFill>
                  <a:schemeClr val="bg2">
                    <a:lumMod val="50000"/>
                  </a:schemeClr>
                </a:solidFill>
                <a:latin typeface="PT Sans" panose="020B0503020203020204" pitchFamily="34" charset="77"/>
                <a:ea typeface="Source Sans Pro Light" panose="020B0403030403020204" pitchFamily="34" charset="0"/>
              </a:rPr>
              <a:t>Möjliggör ansvarstagande – individuellt eller kollektivt</a:t>
            </a:r>
          </a:p>
        </p:txBody>
      </p:sp>
      <p:sp>
        <p:nvSpPr>
          <p:cNvPr id="3" name="Title 2">
            <a:extLst>
              <a:ext uri="{FF2B5EF4-FFF2-40B4-BE49-F238E27FC236}">
                <a16:creationId xmlns:a16="http://schemas.microsoft.com/office/drawing/2014/main" id="{7074AD90-DB52-42A3-65D3-A56C56EF58B8}"/>
              </a:ext>
            </a:extLst>
          </p:cNvPr>
          <p:cNvSpPr>
            <a:spLocks noGrp="1"/>
          </p:cNvSpPr>
          <p:nvPr>
            <p:ph type="title"/>
          </p:nvPr>
        </p:nvSpPr>
        <p:spPr>
          <a:xfrm>
            <a:off x="1197995" y="92544"/>
            <a:ext cx="5219376" cy="1605473"/>
          </a:xfrm>
        </p:spPr>
        <p:txBody>
          <a:bodyPr>
            <a:normAutofit/>
          </a:bodyPr>
          <a:lstStyle/>
          <a:p>
            <a:r>
              <a:rPr lang="sv-SE" sz="3600" dirty="0"/>
              <a:t>6 – Fördela och dela ansvar</a:t>
            </a:r>
          </a:p>
        </p:txBody>
      </p:sp>
      <p:pic>
        <p:nvPicPr>
          <p:cNvPr id="9" name="Picture 8" descr="A picture containing icon&#10;&#10;Description automatically generated">
            <a:extLst>
              <a:ext uri="{FF2B5EF4-FFF2-40B4-BE49-F238E27FC236}">
                <a16:creationId xmlns:a16="http://schemas.microsoft.com/office/drawing/2014/main" id="{4948E56C-9253-64FC-FA11-EFEBF8B1C6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629" y="632871"/>
            <a:ext cx="524555" cy="524555"/>
          </a:xfrm>
          <a:prstGeom prst="rect">
            <a:avLst/>
          </a:prstGeom>
        </p:spPr>
      </p:pic>
      <p:sp>
        <p:nvSpPr>
          <p:cNvPr id="6" name="TextBox 5">
            <a:extLst>
              <a:ext uri="{FF2B5EF4-FFF2-40B4-BE49-F238E27FC236}">
                <a16:creationId xmlns:a16="http://schemas.microsoft.com/office/drawing/2014/main" id="{2A80AF1B-A8AF-7D7D-0F83-D8DC71AF7DE4}"/>
              </a:ext>
            </a:extLst>
          </p:cNvPr>
          <p:cNvSpPr txBox="1"/>
          <p:nvPr/>
        </p:nvSpPr>
        <p:spPr>
          <a:xfrm>
            <a:off x="2897468" y="4565458"/>
            <a:ext cx="3655732" cy="1169551"/>
          </a:xfrm>
          <a:prstGeom prst="rect">
            <a:avLst/>
          </a:prstGeom>
          <a:solidFill>
            <a:schemeClr val="bg1">
              <a:alpha val="59111"/>
            </a:schemeClr>
          </a:solidFill>
        </p:spPr>
        <p:txBody>
          <a:bodyPr wrap="square" rtlCol="0">
            <a:spAutoFit/>
          </a:bodyPr>
          <a:lstStyle/>
          <a:p>
            <a:r>
              <a:rPr lang="sv-SE" sz="1400" dirty="0">
                <a:latin typeface="Source Sans Pro Light" panose="020B0403030403020204" pitchFamily="34" charset="0"/>
                <a:ea typeface="Source Sans Pro Light" panose="020B0403030403020204" pitchFamily="34" charset="0"/>
              </a:rPr>
              <a:t>Det blir ofta så att människor anklagar och lägger över ansvar på andra. Om du är skicklig kan du ställa frågor som skapar en öppning för någon att ta ansvar själv eller gemensamt med andra. </a:t>
            </a:r>
          </a:p>
        </p:txBody>
      </p:sp>
      <p:sp>
        <p:nvSpPr>
          <p:cNvPr id="16" name="TextBox 15">
            <a:extLst>
              <a:ext uri="{FF2B5EF4-FFF2-40B4-BE49-F238E27FC236}">
                <a16:creationId xmlns:a16="http://schemas.microsoft.com/office/drawing/2014/main" id="{D2AD25FB-1323-3114-F1BC-B626D4BB2601}"/>
              </a:ext>
            </a:extLst>
          </p:cNvPr>
          <p:cNvSpPr txBox="1"/>
          <p:nvPr/>
        </p:nvSpPr>
        <p:spPr>
          <a:xfrm>
            <a:off x="1399309" y="2774747"/>
            <a:ext cx="4068000" cy="984461"/>
          </a:xfrm>
          <a:prstGeom prst="rect">
            <a:avLst/>
          </a:prstGeom>
          <a:solidFill>
            <a:schemeClr val="bg2">
              <a:lumMod val="50000"/>
            </a:schemeClr>
          </a:solidFill>
        </p:spPr>
        <p:txBody>
          <a:bodyPr wrap="square" lIns="81000" tIns="60750" rIns="81000" bIns="60750" rtlCol="0">
            <a:spAutoFit/>
          </a:bodyPr>
          <a:lstStyle/>
          <a:p>
            <a:r>
              <a:rPr lang="sv-SE" sz="1400" b="1" dirty="0">
                <a:solidFill>
                  <a:schemeClr val="bg1"/>
                </a:solidFill>
                <a:latin typeface="Source Sans Pro SemiBold" panose="020B0503030403020204" pitchFamily="34" charset="0"/>
                <a:ea typeface="Source Sans Pro SemiBold" panose="020B0503030403020204" pitchFamily="34" charset="0"/>
              </a:rPr>
              <a:t>Här handlar det om att uppmana till ansvarstagande i stället för att kräva att andra ska ta ansvar eller att ta hela ansvaret på dig samt att ta gemensamt ansvar om det är möjligt. </a:t>
            </a:r>
          </a:p>
        </p:txBody>
      </p:sp>
      <p:graphicFrame>
        <p:nvGraphicFramePr>
          <p:cNvPr id="11" name="Table 10">
            <a:extLst>
              <a:ext uri="{FF2B5EF4-FFF2-40B4-BE49-F238E27FC236}">
                <a16:creationId xmlns:a16="http://schemas.microsoft.com/office/drawing/2014/main" id="{C471669C-E0F1-8BA0-7755-7ECFA56AE7A4}"/>
              </a:ext>
            </a:extLst>
          </p:cNvPr>
          <p:cNvGraphicFramePr>
            <a:graphicFrameLocks noGrp="1"/>
          </p:cNvGraphicFramePr>
          <p:nvPr>
            <p:extLst>
              <p:ext uri="{D42A27DB-BD31-4B8C-83A1-F6EECF244321}">
                <p14:modId xmlns:p14="http://schemas.microsoft.com/office/powerpoint/2010/main" val="3530191194"/>
              </p:ext>
            </p:extLst>
          </p:nvPr>
        </p:nvGraphicFramePr>
        <p:xfrm>
          <a:off x="2897468" y="6272764"/>
          <a:ext cx="3146108" cy="1035900"/>
        </p:xfrm>
        <a:graphic>
          <a:graphicData uri="http://schemas.openxmlformats.org/drawingml/2006/table">
            <a:tbl>
              <a:tblPr firstRow="1" bandRow="1">
                <a:tableStyleId>{5C22544A-7EE6-4342-B048-85BDC9FD1C3A}</a:tableStyleId>
              </a:tblPr>
              <a:tblGrid>
                <a:gridCol w="3146108">
                  <a:extLst>
                    <a:ext uri="{9D8B030D-6E8A-4147-A177-3AD203B41FA5}">
                      <a16:colId xmlns:a16="http://schemas.microsoft.com/office/drawing/2014/main" val="242576135"/>
                    </a:ext>
                  </a:extLst>
                </a:gridCol>
              </a:tblGrid>
              <a:tr h="540531">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En person säger att hen vill att du ska se till att problemet löses. Du kan svara att du ska göra det som är i din makt men att du undrar vilket ansvar personen själv kan ta för att hjälpa göra saker bättre.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sp>
        <p:nvSpPr>
          <p:cNvPr id="12" name="TextBox 11">
            <a:extLst>
              <a:ext uri="{FF2B5EF4-FFF2-40B4-BE49-F238E27FC236}">
                <a16:creationId xmlns:a16="http://schemas.microsoft.com/office/drawing/2014/main" id="{D0080541-0E0A-1076-2CE6-04DC9521147B}"/>
              </a:ext>
            </a:extLst>
          </p:cNvPr>
          <p:cNvSpPr txBox="1"/>
          <p:nvPr/>
        </p:nvSpPr>
        <p:spPr>
          <a:xfrm>
            <a:off x="2897468" y="5899441"/>
            <a:ext cx="1472160" cy="276999"/>
          </a:xfrm>
          <a:prstGeom prst="rect">
            <a:avLst/>
          </a:prstGeom>
          <a:noFill/>
        </p:spPr>
        <p:txBody>
          <a:bodyPr wrap="square" rtlCol="0">
            <a:spAutoFit/>
          </a:bodyPr>
          <a:lstStyle/>
          <a:p>
            <a:r>
              <a:rPr lang="sv-SE" sz="1200" dirty="0">
                <a:latin typeface="PT Sans" panose="020B0503020203020204" pitchFamily="34" charset="77"/>
              </a:rPr>
              <a:t>Några exempel</a:t>
            </a:r>
          </a:p>
        </p:txBody>
      </p:sp>
      <p:graphicFrame>
        <p:nvGraphicFramePr>
          <p:cNvPr id="13" name="Table 10">
            <a:extLst>
              <a:ext uri="{FF2B5EF4-FFF2-40B4-BE49-F238E27FC236}">
                <a16:creationId xmlns:a16="http://schemas.microsoft.com/office/drawing/2014/main" id="{1F72DDB2-70F1-3776-16A0-18A9A227798E}"/>
              </a:ext>
            </a:extLst>
          </p:cNvPr>
          <p:cNvGraphicFramePr>
            <a:graphicFrameLocks noGrp="1"/>
          </p:cNvGraphicFramePr>
          <p:nvPr>
            <p:extLst>
              <p:ext uri="{D42A27DB-BD31-4B8C-83A1-F6EECF244321}">
                <p14:modId xmlns:p14="http://schemas.microsoft.com/office/powerpoint/2010/main" val="4217714672"/>
              </p:ext>
            </p:extLst>
          </p:nvPr>
        </p:nvGraphicFramePr>
        <p:xfrm>
          <a:off x="2897468" y="7487014"/>
          <a:ext cx="3146108" cy="1484190"/>
        </p:xfrm>
        <a:graphic>
          <a:graphicData uri="http://schemas.openxmlformats.org/drawingml/2006/table">
            <a:tbl>
              <a:tblPr firstRow="1" bandRow="1">
                <a:tableStyleId>{5C22544A-7EE6-4342-B048-85BDC9FD1C3A}</a:tableStyleId>
              </a:tblPr>
              <a:tblGrid>
                <a:gridCol w="3146108">
                  <a:extLst>
                    <a:ext uri="{9D8B030D-6E8A-4147-A177-3AD203B41FA5}">
                      <a16:colId xmlns:a16="http://schemas.microsoft.com/office/drawing/2014/main" val="242576135"/>
                    </a:ext>
                  </a:extLst>
                </a:gridCol>
              </a:tblGrid>
              <a:tr h="148419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En arg person klagar över ett problem och vill att du ska agera. Du kan svara i stil med: ”Vad vill du att jag ska göra?”  I stället för att försvara dig, lägger du ansvaret på den som klagar att föreslå något. Då kan samtalet fortsätter för att hitta en lösning som du eller båda kan ta ansvar för.</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pic>
        <p:nvPicPr>
          <p:cNvPr id="4" name="Picture 3" descr="Logo&#10;&#10;Description automatically generated">
            <a:extLst>
              <a:ext uri="{FF2B5EF4-FFF2-40B4-BE49-F238E27FC236}">
                <a16:creationId xmlns:a16="http://schemas.microsoft.com/office/drawing/2014/main" id="{C80A30A5-7AE9-D0A4-E28B-99303F2AEC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159418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F21A21-3FE4-4725-1B48-6505A3BC356E}"/>
              </a:ext>
            </a:extLst>
          </p:cNvPr>
          <p:cNvSpPr/>
          <p:nvPr/>
        </p:nvSpPr>
        <p:spPr>
          <a:xfrm>
            <a:off x="1143000" y="1593145"/>
            <a:ext cx="4572000" cy="1188987"/>
          </a:xfrm>
          <a:prstGeom prst="rect">
            <a:avLst/>
          </a:prstGeom>
          <a:solidFill>
            <a:schemeClr val="bg1">
              <a:alpha val="53321"/>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02500" rIns="202500" rtlCol="0" anchor="ctr"/>
          <a:lstStyle/>
          <a:p>
            <a:r>
              <a:rPr lang="sv-SE" sz="1350" b="1" dirty="0">
                <a:solidFill>
                  <a:schemeClr val="bg2">
                    <a:lumMod val="50000"/>
                  </a:schemeClr>
                </a:solidFill>
                <a:latin typeface="PT Sans" panose="020B0503020203020204" pitchFamily="34" charset="77"/>
                <a:ea typeface="Source Sans Pro Light" panose="020B0403030403020204" pitchFamily="34" charset="0"/>
              </a:rPr>
              <a:t>Konkretisera genom att sammanfatta vad ni är överens om – även om ni är överens om att inte vara överens</a:t>
            </a:r>
          </a:p>
        </p:txBody>
      </p:sp>
      <p:sp>
        <p:nvSpPr>
          <p:cNvPr id="3" name="Title 2">
            <a:extLst>
              <a:ext uri="{FF2B5EF4-FFF2-40B4-BE49-F238E27FC236}">
                <a16:creationId xmlns:a16="http://schemas.microsoft.com/office/drawing/2014/main" id="{7074AD90-DB52-42A3-65D3-A56C56EF58B8}"/>
              </a:ext>
            </a:extLst>
          </p:cNvPr>
          <p:cNvSpPr>
            <a:spLocks noGrp="1"/>
          </p:cNvSpPr>
          <p:nvPr>
            <p:ph type="title"/>
          </p:nvPr>
        </p:nvSpPr>
        <p:spPr>
          <a:xfrm>
            <a:off x="1103731" y="605461"/>
            <a:ext cx="4535069" cy="745629"/>
          </a:xfrm>
        </p:spPr>
        <p:txBody>
          <a:bodyPr>
            <a:normAutofit/>
          </a:bodyPr>
          <a:lstStyle/>
          <a:p>
            <a:r>
              <a:rPr lang="sv-SE" sz="3600" dirty="0"/>
              <a:t>7 – Kom överens</a:t>
            </a:r>
          </a:p>
        </p:txBody>
      </p:sp>
      <p:pic>
        <p:nvPicPr>
          <p:cNvPr id="9" name="Picture 8" descr="A picture containing icon&#10;&#10;Description automatically generated">
            <a:extLst>
              <a:ext uri="{FF2B5EF4-FFF2-40B4-BE49-F238E27FC236}">
                <a16:creationId xmlns:a16="http://schemas.microsoft.com/office/drawing/2014/main" id="{4948E56C-9253-64FC-FA11-EFEBF8B1C6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552" y="715999"/>
            <a:ext cx="524555" cy="524555"/>
          </a:xfrm>
          <a:prstGeom prst="rect">
            <a:avLst/>
          </a:prstGeom>
        </p:spPr>
      </p:pic>
      <p:sp>
        <p:nvSpPr>
          <p:cNvPr id="4" name="Rectangle 3">
            <a:extLst>
              <a:ext uri="{FF2B5EF4-FFF2-40B4-BE49-F238E27FC236}">
                <a16:creationId xmlns:a16="http://schemas.microsoft.com/office/drawing/2014/main" id="{8FDC13BF-6654-FDAB-B489-3876D21E0EF1}"/>
              </a:ext>
            </a:extLst>
          </p:cNvPr>
          <p:cNvSpPr/>
          <p:nvPr/>
        </p:nvSpPr>
        <p:spPr>
          <a:xfrm>
            <a:off x="2610000" y="4900913"/>
            <a:ext cx="4248000" cy="4617160"/>
          </a:xfrm>
          <a:prstGeom prst="rect">
            <a:avLst/>
          </a:prstGeom>
          <a:solidFill>
            <a:schemeClr val="bg1">
              <a:alpha val="580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6" name="TextBox 5">
            <a:extLst>
              <a:ext uri="{FF2B5EF4-FFF2-40B4-BE49-F238E27FC236}">
                <a16:creationId xmlns:a16="http://schemas.microsoft.com/office/drawing/2014/main" id="{2A80AF1B-A8AF-7D7D-0F83-D8DC71AF7DE4}"/>
              </a:ext>
            </a:extLst>
          </p:cNvPr>
          <p:cNvSpPr txBox="1"/>
          <p:nvPr/>
        </p:nvSpPr>
        <p:spPr>
          <a:xfrm>
            <a:off x="2876646" y="5165034"/>
            <a:ext cx="3570438" cy="954107"/>
          </a:xfrm>
          <a:prstGeom prst="rect">
            <a:avLst/>
          </a:prstGeom>
          <a:solidFill>
            <a:schemeClr val="bg1">
              <a:alpha val="35158"/>
            </a:schemeClr>
          </a:solidFill>
        </p:spPr>
        <p:txBody>
          <a:bodyPr wrap="square" rtlCol="0">
            <a:spAutoFit/>
          </a:bodyPr>
          <a:lstStyle/>
          <a:p>
            <a:r>
              <a:rPr lang="sv-SE" sz="1400" dirty="0">
                <a:latin typeface="Source Sans Pro Light" panose="020B0403030403020204" pitchFamily="34" charset="0"/>
                <a:ea typeface="Source Sans Pro Light" panose="020B0403030403020204" pitchFamily="34" charset="0"/>
              </a:rPr>
              <a:t>Det handlar här om att kunna skilja från varandra men ändå leva sida vid sida. Vi kan inte vara överens om allt, men vi behöver inte kriga därför att vi har olika synpunkter!</a:t>
            </a:r>
          </a:p>
        </p:txBody>
      </p:sp>
      <p:sp>
        <p:nvSpPr>
          <p:cNvPr id="16" name="TextBox 15">
            <a:extLst>
              <a:ext uri="{FF2B5EF4-FFF2-40B4-BE49-F238E27FC236}">
                <a16:creationId xmlns:a16="http://schemas.microsoft.com/office/drawing/2014/main" id="{D2AD25FB-1323-3114-F1BC-B626D4BB2601}"/>
              </a:ext>
            </a:extLst>
          </p:cNvPr>
          <p:cNvSpPr txBox="1"/>
          <p:nvPr/>
        </p:nvSpPr>
        <p:spPr>
          <a:xfrm>
            <a:off x="1385455" y="3024187"/>
            <a:ext cx="4068000" cy="984461"/>
          </a:xfrm>
          <a:prstGeom prst="rect">
            <a:avLst/>
          </a:prstGeom>
          <a:solidFill>
            <a:schemeClr val="bg2">
              <a:lumMod val="50000"/>
            </a:schemeClr>
          </a:solidFill>
        </p:spPr>
        <p:txBody>
          <a:bodyPr wrap="square" lIns="81000" tIns="60750" rIns="81000" bIns="60750" rtlCol="0">
            <a:spAutoFit/>
          </a:bodyPr>
          <a:lstStyle/>
          <a:p>
            <a:r>
              <a:rPr lang="sv-SE" sz="1400" b="1" dirty="0">
                <a:solidFill>
                  <a:schemeClr val="bg1"/>
                </a:solidFill>
                <a:latin typeface="Source Sans Pro SemiBold" panose="020B0503030403020204" pitchFamily="34" charset="0"/>
                <a:ea typeface="Source Sans Pro SemiBold" panose="020B0503030403020204" pitchFamily="34" charset="0"/>
              </a:rPr>
              <a:t>Det är viktigt att komma till någon form av avslut. Bäst är såklart om ni hittar någon bra lösning, men ni kan även vara överens  om att ni skilja er från varandra. </a:t>
            </a:r>
          </a:p>
        </p:txBody>
      </p:sp>
      <p:graphicFrame>
        <p:nvGraphicFramePr>
          <p:cNvPr id="11" name="Table 10">
            <a:extLst>
              <a:ext uri="{FF2B5EF4-FFF2-40B4-BE49-F238E27FC236}">
                <a16:creationId xmlns:a16="http://schemas.microsoft.com/office/drawing/2014/main" id="{1EF5E146-DF37-F927-D2A0-DC9342F29FBF}"/>
              </a:ext>
            </a:extLst>
          </p:cNvPr>
          <p:cNvGraphicFramePr>
            <a:graphicFrameLocks noGrp="1"/>
          </p:cNvGraphicFramePr>
          <p:nvPr>
            <p:extLst>
              <p:ext uri="{D42A27DB-BD31-4B8C-83A1-F6EECF244321}">
                <p14:modId xmlns:p14="http://schemas.microsoft.com/office/powerpoint/2010/main" val="3575765655"/>
              </p:ext>
            </p:extLst>
          </p:nvPr>
        </p:nvGraphicFramePr>
        <p:xfrm>
          <a:off x="2876646" y="6735427"/>
          <a:ext cx="3468736" cy="1401660"/>
        </p:xfrm>
        <a:graphic>
          <a:graphicData uri="http://schemas.openxmlformats.org/drawingml/2006/table">
            <a:tbl>
              <a:tblPr firstRow="1" bandRow="1">
                <a:tableStyleId>{5C22544A-7EE6-4342-B048-85BDC9FD1C3A}</a:tableStyleId>
              </a:tblPr>
              <a:tblGrid>
                <a:gridCol w="3468736">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Det blev en lång samtal om ett problem som du har blivit anklagat för (som myndighetsrepresentant). Du har lyssnat och bekräftat personens oro. Du har också tagit på dig att förmedla kritiken till din chef. Personen kommer att skicka dig ett mejl och du tar på dig att återkoppla chefens svar. Du sammanfattar det ni är överens om i slutet av ert samtal.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sp>
        <p:nvSpPr>
          <p:cNvPr id="12" name="TextBox 11">
            <a:extLst>
              <a:ext uri="{FF2B5EF4-FFF2-40B4-BE49-F238E27FC236}">
                <a16:creationId xmlns:a16="http://schemas.microsoft.com/office/drawing/2014/main" id="{001942F8-1DF4-ADCF-7B0A-7638DA6113FC}"/>
              </a:ext>
            </a:extLst>
          </p:cNvPr>
          <p:cNvSpPr txBox="1"/>
          <p:nvPr/>
        </p:nvSpPr>
        <p:spPr>
          <a:xfrm>
            <a:off x="2876646" y="6298334"/>
            <a:ext cx="1472160" cy="276999"/>
          </a:xfrm>
          <a:prstGeom prst="rect">
            <a:avLst/>
          </a:prstGeom>
          <a:noFill/>
        </p:spPr>
        <p:txBody>
          <a:bodyPr wrap="square" rtlCol="0">
            <a:spAutoFit/>
          </a:bodyPr>
          <a:lstStyle/>
          <a:p>
            <a:r>
              <a:rPr lang="sv-SE" sz="1200" dirty="0">
                <a:latin typeface="PT Sans" panose="020B0503020203020204" pitchFamily="34" charset="77"/>
              </a:rPr>
              <a:t>Några exempel</a:t>
            </a:r>
          </a:p>
        </p:txBody>
      </p:sp>
      <p:graphicFrame>
        <p:nvGraphicFramePr>
          <p:cNvPr id="13" name="Table 10">
            <a:extLst>
              <a:ext uri="{FF2B5EF4-FFF2-40B4-BE49-F238E27FC236}">
                <a16:creationId xmlns:a16="http://schemas.microsoft.com/office/drawing/2014/main" id="{987290FA-32EB-F783-0356-14E6BF84FD3F}"/>
              </a:ext>
            </a:extLst>
          </p:cNvPr>
          <p:cNvGraphicFramePr>
            <a:graphicFrameLocks noGrp="1"/>
          </p:cNvGraphicFramePr>
          <p:nvPr>
            <p:extLst>
              <p:ext uri="{D42A27DB-BD31-4B8C-83A1-F6EECF244321}">
                <p14:modId xmlns:p14="http://schemas.microsoft.com/office/powerpoint/2010/main" val="3331755554"/>
              </p:ext>
            </p:extLst>
          </p:nvPr>
        </p:nvGraphicFramePr>
        <p:xfrm>
          <a:off x="2876646" y="8237922"/>
          <a:ext cx="3468736" cy="1218780"/>
        </p:xfrm>
        <a:graphic>
          <a:graphicData uri="http://schemas.openxmlformats.org/drawingml/2006/table">
            <a:tbl>
              <a:tblPr firstRow="1" bandRow="1">
                <a:tableStyleId>{5C22544A-7EE6-4342-B048-85BDC9FD1C3A}</a:tableStyleId>
              </a:tblPr>
              <a:tblGrid>
                <a:gridCol w="3468736">
                  <a:extLst>
                    <a:ext uri="{9D8B030D-6E8A-4147-A177-3AD203B41FA5}">
                      <a16:colId xmlns:a16="http://schemas.microsoft.com/office/drawing/2014/main" val="242576135"/>
                    </a:ext>
                  </a:extLst>
                </a:gridCol>
              </a:tblGrid>
              <a:tr h="0">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På ett möte med flera berörda personer lämnar du tid i slutet för att samla allt som ni är överens om och även punkter där ni skiljer er från varandra. Du behöver inte göra det själv – ta hjälp av dem som deltog. Skriv ner punkterna att skicka ut dem till deltagare.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pic>
        <p:nvPicPr>
          <p:cNvPr id="5" name="Picture 4" descr="Logo&#10;&#10;Description automatically generated">
            <a:extLst>
              <a:ext uri="{FF2B5EF4-FFF2-40B4-BE49-F238E27FC236}">
                <a16:creationId xmlns:a16="http://schemas.microsoft.com/office/drawing/2014/main" id="{D27A8E12-CDDB-AD8B-3903-ED861C0E5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95986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384344" y="149903"/>
            <a:ext cx="1204574" cy="92789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9180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4848139E-9AF2-CA81-B6A7-7749F0B64EAA}"/>
              </a:ext>
            </a:extLst>
          </p:cNvPr>
          <p:cNvSpPr txBox="1"/>
          <p:nvPr/>
        </p:nvSpPr>
        <p:spPr>
          <a:xfrm>
            <a:off x="1973262" y="1996767"/>
            <a:ext cx="4320000" cy="1200329"/>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Bakom stegen för att bemöta människor i affekt eller hantera verbala angrepp finns en hel del konfliktteori.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På följande sidor kan du läsa mer om teorin bakom: </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konflikter uppstår och trappas upp</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du de-eskalerar spänning och konflikter</a:t>
            </a: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384344" y="463404"/>
            <a:ext cx="3782922"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Teorin</a:t>
            </a:r>
            <a:endParaRPr lang="sv-SE" sz="3600" dirty="0"/>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59699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484909" y="2588575"/>
            <a:ext cx="5888182" cy="5232202"/>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dirty="0"/>
              <a:t>Ordet konflikt, så som vi använder den, innefattar allt från mild spänning till starkt motstånd och även uttryck för psykologiskt och fysiskt våld.</a:t>
            </a:r>
          </a:p>
          <a:p>
            <a:pPr marL="0" indent="0">
              <a:buNone/>
            </a:pPr>
            <a:r>
              <a:rPr lang="en-SE" i="1" dirty="0"/>
              <a:t>Det blir lite jobbigt att skriva (och läsa) ”spänning, motstånd och konflikt” i texten. </a:t>
            </a:r>
          </a:p>
          <a:p>
            <a:pPr marL="0" indent="0">
              <a:buNone/>
            </a:pPr>
            <a:r>
              <a:rPr lang="en-SE" i="1" dirty="0"/>
              <a:t> </a:t>
            </a:r>
          </a:p>
          <a:p>
            <a:pPr marL="0" indent="0">
              <a:buNone/>
            </a:pPr>
            <a:r>
              <a:rPr lang="en-SE" dirty="0"/>
              <a:t>I Sverige undviker vi ofta ordet konflikt. Inte bara ordet, men allt som upplevs som spänning. Det är inte ovanligt och förekommer i många andra länder och kulturer. Spänning upplevs som obehaglig och kan ibland utveckla till destruktiva konflikter. </a:t>
            </a:r>
            <a:br>
              <a:rPr lang="en-SE" dirty="0"/>
            </a:br>
            <a:r>
              <a:rPr lang="en-SE" i="1" dirty="0"/>
              <a:t>Jag har fått förklaringen att människor i Sverige för i tiden var mycket beroende av varandra för att överleva långa vintrar och svåra omständigheter. Det är därför inte konstigt att då undvika konflikt med ens grannar. Det är helt enkelt ett sätt att säkra ens överlevnad.</a:t>
            </a:r>
          </a:p>
          <a:p>
            <a:pPr marL="0" indent="0">
              <a:buNone/>
            </a:pPr>
            <a:r>
              <a:rPr lang="en-SE" i="1" dirty="0"/>
              <a:t> </a:t>
            </a:r>
          </a:p>
          <a:p>
            <a:pPr marL="0" indent="0">
              <a:buNone/>
            </a:pPr>
            <a:r>
              <a:rPr lang="en-SE" dirty="0"/>
              <a:t>Vi ser ofta konflikt som något farligt. Allt som vi upplever som fara gör att vi agerar för att försvara oss. Det är i huvudsak en omedveten impuls – del av hur såväl människor som däggdjur biologiskt fungerar. Egentligen är vi sociala varelser och överlever därför att vi samverkar och interagerar med andra. Det är dock en självbevarelsedrift som orsakar att vi agerar på ett defensivt sätt när vi upplever något som ett hot eller fara. </a:t>
            </a:r>
          </a:p>
          <a:p>
            <a:pPr marL="0" indent="0">
              <a:buNone/>
            </a:pPr>
            <a:r>
              <a:rPr lang="en-SE" i="1" dirty="0"/>
              <a:t>Om inte vi hade denna inbyggt respons till hot eller fara, skulle vi inte kunna överleva. Vi skulle hamna i situationer som är livsfarliga och inte springa därifrån eller försvara oss. </a:t>
            </a:r>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latin typeface="Source Sans Pro" panose="020B0503030403020204" pitchFamily="34" charset="0"/>
                <a:ea typeface="Source Sans Pro" panose="020B0503030403020204" pitchFamily="34" charset="0"/>
              </a:rPr>
              <a:t>Konflikt är del av livet</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50867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484908" y="2588575"/>
            <a:ext cx="5988747" cy="5262979"/>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dirty="0"/>
              <a:t>Neurovetenskap lär oss att det finns tre sätt att reagerar på när vi upplever fara: vi kämpar, flyr eller stelnar till. Olika människor reagerar på olika sätt. Mycket beror på erfarenheter vi har haft som barn och kulturen vi har växt upp i. </a:t>
            </a:r>
          </a:p>
          <a:p>
            <a:pPr marL="0" indent="0">
              <a:buNone/>
            </a:pPr>
            <a:r>
              <a:rPr lang="en-SE" i="1" dirty="0"/>
              <a:t>De som har studerat och arbetar med trauma säger att vi tidigt i livet lär oss att anpassa oss till situationer på ett visst sätt. Vi upplever situationer där vi måste anpassa oss för att överleva. Vi utvecklar överlevnadsstrategier. Dessa sitter mycket djupt i oss och vi är ofta inte medvetna om dem. De blir del av vårt sätt att hantera livet. Vårt tankesätt präglas av erfarenheter vi har haft, såväl i barndomen som i senare livet. Har vi upplevt trauma (en situation som vi upplevt som farligt och där vi inte har haft verktyg för att hantera faran), är det troligt att vi kommer att vilja försvara oss om vi hamnar i en situation som påminner oss om det vi upplevde förr. </a:t>
            </a:r>
          </a:p>
          <a:p>
            <a:pPr marL="0" indent="0">
              <a:buNone/>
            </a:pPr>
            <a:r>
              <a:rPr lang="en-SE" dirty="0"/>
              <a:t> </a:t>
            </a:r>
          </a:p>
          <a:p>
            <a:pPr marL="0" indent="0">
              <a:buNone/>
            </a:pPr>
            <a:r>
              <a:rPr lang="en-SE" dirty="0"/>
              <a:t>Problemet är att vi ofta (omedvetet) upplever situationer som farliga när de egentligen inte är det. Eftersom den tolkningen av en situation görs omedvetet, agerar kroppen automatiskt. Det enda vi kan göra är att ändra hur vi tolkar en situation. Det är när vi blir medvetna om våra tankar och sätt att tolka händelser runtom oss (som farliga) att vi kan göra ett aktivt val om att agera på ett annat sätt än att gå i försvar.</a:t>
            </a:r>
          </a:p>
          <a:p>
            <a:pPr marL="0" indent="0">
              <a:buNone/>
            </a:pPr>
            <a:endParaRPr lang="en-SE" dirty="0"/>
          </a:p>
          <a:p>
            <a:pPr marL="0" indent="0">
              <a:buNone/>
            </a:pPr>
            <a:r>
              <a:rPr lang="en-SE" dirty="0"/>
              <a:t>Genom att stanna upp innan vi reagerar kan vi ändra vårt sätt att reagera. Vi behöver inte styras av våra omedvetna tankar och associationer. Vi har möjlighet att välja. Vi kommer att återkomma till detta lite längre ner eftersom det är en viktig utgångspunkt för hantering av konflikter. </a:t>
            </a:r>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latin typeface="Source Sans Pro" panose="020B0503030403020204" pitchFamily="34" charset="0"/>
                <a:ea typeface="Source Sans Pro" panose="020B0503030403020204" pitchFamily="34" charset="0"/>
              </a:rPr>
              <a:t>När vi upplever fara</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2062740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67D497-B9EB-7E7D-9EB8-ACD3CE8F5E3E}"/>
              </a:ext>
            </a:extLst>
          </p:cNvPr>
          <p:cNvSpPr/>
          <p:nvPr/>
        </p:nvSpPr>
        <p:spPr>
          <a:xfrm>
            <a:off x="0" y="470254"/>
            <a:ext cx="4377102"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24" name="Rectangle 23">
            <a:extLst>
              <a:ext uri="{FF2B5EF4-FFF2-40B4-BE49-F238E27FC236}">
                <a16:creationId xmlns:a16="http://schemas.microsoft.com/office/drawing/2014/main" id="{C99EE59F-CDE7-2948-B778-9FA0EACF86E1}"/>
              </a:ext>
            </a:extLst>
          </p:cNvPr>
          <p:cNvSpPr/>
          <p:nvPr/>
        </p:nvSpPr>
        <p:spPr>
          <a:xfrm>
            <a:off x="3873321" y="3024189"/>
            <a:ext cx="2984679" cy="3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9" name="Content Placeholder 2">
            <a:extLst>
              <a:ext uri="{FF2B5EF4-FFF2-40B4-BE49-F238E27FC236}">
                <a16:creationId xmlns:a16="http://schemas.microsoft.com/office/drawing/2014/main" id="{F9D09B19-EB7C-CD47-9518-397D087092F9}"/>
              </a:ext>
            </a:extLst>
          </p:cNvPr>
          <p:cNvSpPr txBox="1">
            <a:spLocks/>
          </p:cNvSpPr>
          <p:nvPr/>
        </p:nvSpPr>
        <p:spPr>
          <a:xfrm>
            <a:off x="382642" y="1692893"/>
            <a:ext cx="6160015" cy="646331"/>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t>När vi upplever fara agerar vi på ett av tre olika sätt. Det spelar ingen roll om faran är på riktigt eller om en situation enbart upplevs som farligt.  De engelska termer ”fight, flight &amp; </a:t>
            </a:r>
            <a:r>
              <a:rPr lang="sv-SE" sz="1200" dirty="0" err="1"/>
              <a:t>freeze</a:t>
            </a:r>
            <a:r>
              <a:rPr lang="sv-SE" sz="1200" dirty="0"/>
              <a:t>” används ofta för att beskriva dessa reaktioner till upplevd fara. </a:t>
            </a:r>
          </a:p>
        </p:txBody>
      </p:sp>
      <p:sp>
        <p:nvSpPr>
          <p:cNvPr id="4" name="Title 3">
            <a:extLst>
              <a:ext uri="{FF2B5EF4-FFF2-40B4-BE49-F238E27FC236}">
                <a16:creationId xmlns:a16="http://schemas.microsoft.com/office/drawing/2014/main" id="{8B685489-F711-208F-E4E3-A6C14DE57E1C}"/>
              </a:ext>
            </a:extLst>
          </p:cNvPr>
          <p:cNvSpPr>
            <a:spLocks noGrp="1"/>
          </p:cNvSpPr>
          <p:nvPr>
            <p:ph type="title"/>
          </p:nvPr>
        </p:nvSpPr>
        <p:spPr>
          <a:xfrm>
            <a:off x="471488" y="527406"/>
            <a:ext cx="5915025" cy="830997"/>
          </a:xfrm>
        </p:spPr>
        <p:txBody>
          <a:bodyPr>
            <a:normAutofit/>
          </a:bodyPr>
          <a:lstStyle/>
          <a:p>
            <a:r>
              <a:rPr lang="sv-SE" sz="3600" dirty="0"/>
              <a:t>Kamp, flykt och frys</a:t>
            </a:r>
          </a:p>
        </p:txBody>
      </p:sp>
      <p:pic>
        <p:nvPicPr>
          <p:cNvPr id="15" name="Picture 14" descr="Logo&#10;&#10;Description automatically generated">
            <a:extLst>
              <a:ext uri="{FF2B5EF4-FFF2-40B4-BE49-F238E27FC236}">
                <a16:creationId xmlns:a16="http://schemas.microsoft.com/office/drawing/2014/main" id="{F7E5A379-DFF5-855A-BB7F-D04AE18A7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5320" y="9491807"/>
            <a:ext cx="1204574" cy="322581"/>
          </a:xfrm>
          <a:prstGeom prst="rect">
            <a:avLst/>
          </a:prstGeom>
        </p:spPr>
      </p:pic>
      <p:grpSp>
        <p:nvGrpSpPr>
          <p:cNvPr id="39" name="Group 38">
            <a:extLst>
              <a:ext uri="{FF2B5EF4-FFF2-40B4-BE49-F238E27FC236}">
                <a16:creationId xmlns:a16="http://schemas.microsoft.com/office/drawing/2014/main" id="{CD329E8C-D162-5F44-0FE7-27B5F4B90552}"/>
              </a:ext>
            </a:extLst>
          </p:cNvPr>
          <p:cNvGrpSpPr/>
          <p:nvPr/>
        </p:nvGrpSpPr>
        <p:grpSpPr>
          <a:xfrm>
            <a:off x="382642" y="2713263"/>
            <a:ext cx="5994505" cy="1612776"/>
            <a:chOff x="392008" y="3089587"/>
            <a:chExt cx="5994505" cy="1612776"/>
          </a:xfrm>
        </p:grpSpPr>
        <p:sp>
          <p:nvSpPr>
            <p:cNvPr id="8" name="Rectangle 7">
              <a:extLst>
                <a:ext uri="{FF2B5EF4-FFF2-40B4-BE49-F238E27FC236}">
                  <a16:creationId xmlns:a16="http://schemas.microsoft.com/office/drawing/2014/main" id="{F9D32D89-B3B7-C943-67FB-391EDEB65866}"/>
                </a:ext>
              </a:extLst>
            </p:cNvPr>
            <p:cNvSpPr/>
            <p:nvPr/>
          </p:nvSpPr>
          <p:spPr>
            <a:xfrm>
              <a:off x="392008" y="3089587"/>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tle 1">
              <a:extLst>
                <a:ext uri="{FF2B5EF4-FFF2-40B4-BE49-F238E27FC236}">
                  <a16:creationId xmlns:a16="http://schemas.microsoft.com/office/drawing/2014/main" id="{FFE83684-3BCE-0BC4-B017-DDEE4DF56B3F}"/>
                </a:ext>
              </a:extLst>
            </p:cNvPr>
            <p:cNvSpPr txBox="1">
              <a:spLocks/>
            </p:cNvSpPr>
            <p:nvPr/>
          </p:nvSpPr>
          <p:spPr>
            <a:xfrm>
              <a:off x="3712496" y="3089587"/>
              <a:ext cx="2674017" cy="1612776"/>
            </a:xfrm>
            <a:prstGeom prst="rect">
              <a:avLst/>
            </a:prstGeom>
          </p:spPr>
          <p:txBody>
            <a:bodyPr vert="horz" lIns="91440" tIns="45720" rIns="91440" bIns="45720" rtlCol="0" anchor="t" anchorCtr="0">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KAMP</a:t>
              </a:r>
            </a:p>
            <a:p>
              <a:pPr algn="ctr"/>
              <a:endParaRPr lang="en-SE" sz="1200" dirty="0">
                <a:latin typeface="Calibri Light" panose="020F0302020204030204" pitchFamily="34" charset="0"/>
                <a:ea typeface="Lato Light" panose="020F0502020204030203" pitchFamily="34" charset="0"/>
                <a:cs typeface="Calibri Light" panose="020F0302020204030204" pitchFamily="34" charset="0"/>
              </a:endParaRPr>
            </a:p>
            <a:p>
              <a:r>
                <a:rPr lang="sv-SE" sz="1200" dirty="0">
                  <a:latin typeface="Calibri Light" panose="020F0302020204030204" pitchFamily="34" charset="0"/>
                  <a:ea typeface="Lato Light" panose="020F0502020204030203" pitchFamily="34" charset="0"/>
                  <a:cs typeface="Calibri Light" panose="020F0302020204030204" pitchFamily="34" charset="0"/>
                </a:rPr>
                <a:t>Vi försvarar oss mot faran genom att kämpa. Aggression som vi ser tolkas ofta som en attack medan den uppstår som ett sätt att bemöta en upplevt fara. Den som agerar aggressivt är ibland inte ens medveten om att dess agerande är en form av försvar</a:t>
              </a:r>
            </a:p>
          </p:txBody>
        </p:sp>
        <p:pic>
          <p:nvPicPr>
            <p:cNvPr id="7" name="Picture 6" descr="Shape&#10;&#10;Description automatically generated with medium confidence">
              <a:extLst>
                <a:ext uri="{FF2B5EF4-FFF2-40B4-BE49-F238E27FC236}">
                  <a16:creationId xmlns:a16="http://schemas.microsoft.com/office/drawing/2014/main" id="{6014080F-35D7-4662-9C3C-C14475F12E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843" y="3264670"/>
              <a:ext cx="2880000" cy="1275590"/>
            </a:xfrm>
            <a:prstGeom prst="rect">
              <a:avLst/>
            </a:prstGeom>
          </p:spPr>
        </p:pic>
      </p:grpSp>
      <p:grpSp>
        <p:nvGrpSpPr>
          <p:cNvPr id="40" name="Group 39">
            <a:extLst>
              <a:ext uri="{FF2B5EF4-FFF2-40B4-BE49-F238E27FC236}">
                <a16:creationId xmlns:a16="http://schemas.microsoft.com/office/drawing/2014/main" id="{FC4B0D66-CD92-DA88-CDC1-1C9CB380B92F}"/>
              </a:ext>
            </a:extLst>
          </p:cNvPr>
          <p:cNvGrpSpPr/>
          <p:nvPr/>
        </p:nvGrpSpPr>
        <p:grpSpPr>
          <a:xfrm>
            <a:off x="382642" y="4784885"/>
            <a:ext cx="6003871" cy="1638080"/>
            <a:chOff x="382642" y="4985700"/>
            <a:chExt cx="6003871" cy="1638080"/>
          </a:xfrm>
        </p:grpSpPr>
        <p:grpSp>
          <p:nvGrpSpPr>
            <p:cNvPr id="32" name="Group 31">
              <a:extLst>
                <a:ext uri="{FF2B5EF4-FFF2-40B4-BE49-F238E27FC236}">
                  <a16:creationId xmlns:a16="http://schemas.microsoft.com/office/drawing/2014/main" id="{F44BFDF1-2D91-FEEC-B951-9495DB443457}"/>
                </a:ext>
              </a:extLst>
            </p:cNvPr>
            <p:cNvGrpSpPr/>
            <p:nvPr/>
          </p:nvGrpSpPr>
          <p:grpSpPr>
            <a:xfrm>
              <a:off x="3186860" y="5011004"/>
              <a:ext cx="3199653" cy="1612776"/>
              <a:chOff x="3186860" y="5203865"/>
              <a:chExt cx="3199653" cy="1612776"/>
            </a:xfrm>
          </p:grpSpPr>
          <p:sp>
            <p:nvSpPr>
              <p:cNvPr id="13" name="Rectangle 12">
                <a:extLst>
                  <a:ext uri="{FF2B5EF4-FFF2-40B4-BE49-F238E27FC236}">
                    <a16:creationId xmlns:a16="http://schemas.microsoft.com/office/drawing/2014/main" id="{21BAEA25-DF6D-847F-F587-06302BA3576A}"/>
                  </a:ext>
                </a:extLst>
              </p:cNvPr>
              <p:cNvSpPr/>
              <p:nvPr/>
            </p:nvSpPr>
            <p:spPr>
              <a:xfrm>
                <a:off x="3186860" y="5203865"/>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Picture 10" descr="Shape&#10;&#10;Description automatically generated with medium confidence">
                <a:extLst>
                  <a:ext uri="{FF2B5EF4-FFF2-40B4-BE49-F238E27FC236}">
                    <a16:creationId xmlns:a16="http://schemas.microsoft.com/office/drawing/2014/main" id="{42138598-53BB-2CB7-F9B2-2E87D21C01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2686" y="5319645"/>
                <a:ext cx="2988000" cy="1323424"/>
              </a:xfrm>
              <a:prstGeom prst="rect">
                <a:avLst/>
              </a:prstGeom>
            </p:spPr>
          </p:pic>
        </p:grpSp>
        <p:sp>
          <p:nvSpPr>
            <p:cNvPr id="37" name="Title 1">
              <a:extLst>
                <a:ext uri="{FF2B5EF4-FFF2-40B4-BE49-F238E27FC236}">
                  <a16:creationId xmlns:a16="http://schemas.microsoft.com/office/drawing/2014/main" id="{48C81B71-6451-73EE-E9D8-7C4DF75B298D}"/>
                </a:ext>
              </a:extLst>
            </p:cNvPr>
            <p:cNvSpPr txBox="1">
              <a:spLocks/>
            </p:cNvSpPr>
            <p:nvPr/>
          </p:nvSpPr>
          <p:spPr>
            <a:xfrm>
              <a:off x="382642" y="4985700"/>
              <a:ext cx="2674017" cy="1612776"/>
            </a:xfrm>
            <a:prstGeom prst="rect">
              <a:avLst/>
            </a:prstGeom>
          </p:spPr>
          <p:txBody>
            <a:bodyPr vert="horz" lIns="91440" tIns="45720" rIns="91440" bIns="45720" rtlCol="0" anchor="t" anchorCtr="0">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FLYKT</a:t>
              </a:r>
            </a:p>
            <a:p>
              <a:pPr algn="ctr"/>
              <a:endParaRPr lang="en-SE" sz="1200" dirty="0">
                <a:latin typeface="Calibri Light" panose="020F0302020204030204" pitchFamily="34" charset="0"/>
                <a:ea typeface="Lato Light" panose="020F0502020204030203" pitchFamily="34" charset="0"/>
                <a:cs typeface="Calibri Light" panose="020F0302020204030204" pitchFamily="34" charset="0"/>
              </a:endParaRPr>
            </a:p>
            <a:p>
              <a:r>
                <a:rPr lang="sv-SE" sz="1200" dirty="0">
                  <a:latin typeface="Calibri Light" panose="020F0302020204030204" pitchFamily="34" charset="0"/>
                  <a:ea typeface="Lato Light" panose="020F0502020204030203" pitchFamily="34" charset="0"/>
                  <a:cs typeface="Calibri Light" panose="020F0302020204030204" pitchFamily="34" charset="0"/>
                </a:rPr>
                <a:t>Ett alternativ till att kämpa är att fly ifrån den upplevda faran. Flykt kan visa sig på många olika sätt. Konflikträdsla är en reaktion till känslan att konflikt är farlig och därför bör undvikas. Att ge sig i en förhandling kan likaväl var ett sätt att fly ifrån en obehaglig situation.</a:t>
              </a:r>
            </a:p>
          </p:txBody>
        </p:sp>
      </p:grpSp>
      <p:grpSp>
        <p:nvGrpSpPr>
          <p:cNvPr id="41" name="Group 40">
            <a:extLst>
              <a:ext uri="{FF2B5EF4-FFF2-40B4-BE49-F238E27FC236}">
                <a16:creationId xmlns:a16="http://schemas.microsoft.com/office/drawing/2014/main" id="{FCCCE410-FF60-3469-F198-D8477D2D0C95}"/>
              </a:ext>
            </a:extLst>
          </p:cNvPr>
          <p:cNvGrpSpPr/>
          <p:nvPr/>
        </p:nvGrpSpPr>
        <p:grpSpPr>
          <a:xfrm>
            <a:off x="392008" y="6881812"/>
            <a:ext cx="5994505" cy="1612777"/>
            <a:chOff x="392008" y="6881812"/>
            <a:chExt cx="5994505" cy="1612777"/>
          </a:xfrm>
        </p:grpSpPr>
        <p:grpSp>
          <p:nvGrpSpPr>
            <p:cNvPr id="36" name="Group 35">
              <a:extLst>
                <a:ext uri="{FF2B5EF4-FFF2-40B4-BE49-F238E27FC236}">
                  <a16:creationId xmlns:a16="http://schemas.microsoft.com/office/drawing/2014/main" id="{8E7940AF-3309-076F-149D-A3AFBEB185E1}"/>
                </a:ext>
              </a:extLst>
            </p:cNvPr>
            <p:cNvGrpSpPr/>
            <p:nvPr/>
          </p:nvGrpSpPr>
          <p:grpSpPr>
            <a:xfrm>
              <a:off x="392008" y="6881813"/>
              <a:ext cx="3199653" cy="1612776"/>
              <a:chOff x="395673" y="7048034"/>
              <a:chExt cx="3199653" cy="1612776"/>
            </a:xfrm>
          </p:grpSpPr>
          <p:sp>
            <p:nvSpPr>
              <p:cNvPr id="16" name="Rectangle 15">
                <a:extLst>
                  <a:ext uri="{FF2B5EF4-FFF2-40B4-BE49-F238E27FC236}">
                    <a16:creationId xmlns:a16="http://schemas.microsoft.com/office/drawing/2014/main" id="{D89F1215-8509-BA1A-D917-A443928C6743}"/>
                  </a:ext>
                </a:extLst>
              </p:cNvPr>
              <p:cNvSpPr/>
              <p:nvPr/>
            </p:nvSpPr>
            <p:spPr>
              <a:xfrm>
                <a:off x="395673" y="7048034"/>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8" name="Picture 27" descr="Shape&#10;&#10;Description automatically generated with medium confidence">
                <a:extLst>
                  <a:ext uri="{FF2B5EF4-FFF2-40B4-BE49-F238E27FC236}">
                    <a16:creationId xmlns:a16="http://schemas.microsoft.com/office/drawing/2014/main" id="{7F90A568-46BA-7725-633A-75E203BAD9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968" y="7191821"/>
                <a:ext cx="3060000" cy="1355314"/>
              </a:xfrm>
              <a:prstGeom prst="rect">
                <a:avLst/>
              </a:prstGeom>
            </p:spPr>
          </p:pic>
        </p:grpSp>
        <p:sp>
          <p:nvSpPr>
            <p:cNvPr id="38" name="Title 1">
              <a:extLst>
                <a:ext uri="{FF2B5EF4-FFF2-40B4-BE49-F238E27FC236}">
                  <a16:creationId xmlns:a16="http://schemas.microsoft.com/office/drawing/2014/main" id="{B731DA93-229D-2B81-87E8-6CCF71E73F82}"/>
                </a:ext>
              </a:extLst>
            </p:cNvPr>
            <p:cNvSpPr txBox="1">
              <a:spLocks/>
            </p:cNvSpPr>
            <p:nvPr/>
          </p:nvSpPr>
          <p:spPr>
            <a:xfrm>
              <a:off x="3712496" y="6881812"/>
              <a:ext cx="2674017" cy="1612776"/>
            </a:xfrm>
            <a:prstGeom prst="rect">
              <a:avLst/>
            </a:prstGeom>
          </p:spPr>
          <p:txBody>
            <a:bodyPr vert="horz" lIns="91440" tIns="45720" rIns="91440" bIns="45720" rtlCol="0" anchor="t" anchorCtr="0">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FRYS</a:t>
              </a:r>
            </a:p>
            <a:p>
              <a:pPr algn="ctr"/>
              <a:endParaRPr lang="en-SE" sz="1200" dirty="0">
                <a:latin typeface="Calibri Light" panose="020F0302020204030204" pitchFamily="34" charset="0"/>
                <a:ea typeface="Lato Light" panose="020F0502020204030203" pitchFamily="34" charset="0"/>
                <a:cs typeface="Calibri Light" panose="020F0302020204030204" pitchFamily="34" charset="0"/>
              </a:endParaRPr>
            </a:p>
            <a:p>
              <a:r>
                <a:rPr lang="sv-SE" sz="1200" dirty="0">
                  <a:latin typeface="Calibri Light" panose="020F0302020204030204" pitchFamily="34" charset="0"/>
                  <a:ea typeface="Lato Light" panose="020F0502020204030203" pitchFamily="34" charset="0"/>
                  <a:cs typeface="Calibri Light" panose="020F0302020204030204" pitchFamily="34" charset="0"/>
                </a:rPr>
                <a:t>I djurvärlden motsvarar denna reaktion att spela död. I människor visar denna reaktion sig som oförmågan att kommunicera, reagera eller göra något för att försvara sig. Vissa upplever det som om de blir paralyserade och kan även uppleva fysisk kyla i kroppen.</a:t>
              </a:r>
            </a:p>
          </p:txBody>
        </p:sp>
      </p:grpSp>
    </p:spTree>
    <p:extLst>
      <p:ext uri="{BB962C8B-B14F-4D97-AF65-F5344CB8AC3E}">
        <p14:creationId xmlns:p14="http://schemas.microsoft.com/office/powerpoint/2010/main" val="3324501537"/>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434626" y="2371118"/>
            <a:ext cx="5988747" cy="7201972"/>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dirty="0"/>
              <a:t>Från ett systemiskt perspektiv kan konflikt betraktas som ett systems sätt indikera att förändring behövs. Ett system som hamnar i obalans behöver justeras för att komma tillbaka till ett balanserat tillstånd. Ett system som alltid är i balans eller jämvikt (engelska </a:t>
            </a:r>
            <a:r>
              <a:rPr lang="en-SE" i="1" dirty="0"/>
              <a:t>equilibrium</a:t>
            </a:r>
            <a:r>
              <a:rPr lang="en-SE" dirty="0"/>
              <a:t>) är död. Vi säger att levande system är i ständig dynamisk jämvikt. Och vi som människor och samhället vi lever i är levande system. </a:t>
            </a:r>
            <a:br>
              <a:rPr lang="en-SE" dirty="0"/>
            </a:br>
            <a:r>
              <a:rPr lang="en-SE" i="1" dirty="0"/>
              <a:t>Samhället är ett levande system i bemärkelse att olika delar ständigt interagerar med varandra. Den är i obalans när delar motarbetar varandra. Då fungerar samhället suboptimalt. Samhällen som är fragmenterade (se nedan) är också i obalans. </a:t>
            </a:r>
            <a:endParaRPr lang="en-SE" dirty="0"/>
          </a:p>
          <a:p>
            <a:pPr marL="0" indent="0">
              <a:buNone/>
            </a:pPr>
            <a:r>
              <a:rPr lang="en-SE" dirty="0"/>
              <a:t> </a:t>
            </a:r>
          </a:p>
          <a:p>
            <a:pPr marL="0" indent="0">
              <a:buNone/>
            </a:pPr>
            <a:r>
              <a:rPr lang="en-SE" dirty="0"/>
              <a:t>När konflikt skapar obalans i ett system, kan den betraktas som en signal att vi behöver justera något för att återställa ett tillstånd som liknar harmoni eller jämvikt. Denna ständiga process är kännetecknas alla levande system. De pendlar mellan balans och obalans. På så sätt kan vi betrakta konflikt som nödvändig för att skapa ett livskraftigt system. </a:t>
            </a:r>
          </a:p>
          <a:p>
            <a:pPr marL="0" indent="0">
              <a:buNone/>
            </a:pPr>
            <a:r>
              <a:rPr lang="en-SE" i="1" dirty="0"/>
              <a:t>Samhället behöver då och då någon form av spänning för att förbättra samhället eller för att den ska anpassas till förändringar globalt. Vi kan dessutom konstatera att samhället är ett komplext system (se avsnittet om komplexitet).  Detsamma gäller för grupper eller organisationer. Vissa framgångsrika företag har en policy där de välkomnar kritik – såväl inifrån organisationen som utifrån (</a:t>
            </a:r>
            <a:r>
              <a:rPr lang="en-SE" i="1" u="sng" dirty="0">
                <a:hlinkClick r:id="rId2"/>
              </a:rPr>
              <a:t>länk till forbes.com</a:t>
            </a:r>
            <a:r>
              <a:rPr lang="en-SE" i="1" dirty="0"/>
              <a:t>).</a:t>
            </a:r>
            <a:endParaRPr lang="en-SE" dirty="0"/>
          </a:p>
          <a:p>
            <a:pPr marL="0" indent="0">
              <a:buNone/>
            </a:pPr>
            <a:r>
              <a:rPr lang="en-SE" dirty="0"/>
              <a:t> </a:t>
            </a:r>
          </a:p>
          <a:p>
            <a:pPr marL="0" indent="0">
              <a:buNone/>
            </a:pPr>
            <a:r>
              <a:rPr lang="en-SE" dirty="0"/>
              <a:t>Vi kan betrakta konflikt som en katalysator för nödvändig förändring. Konflikt blir då en möjlighet att till utveckling och förbättring i stället för en fara som behöver undvikas eller bekämpas. Här gäller det inte enbart destruktiv konflikt, män även spänning och motstånd som vi upplever. Det gäller oss som individer, organisationer vi tillhör och samhället vi lever i. </a:t>
            </a:r>
          </a:p>
          <a:p>
            <a:pPr marL="0" indent="0">
              <a:buNone/>
            </a:pPr>
            <a:r>
              <a:rPr lang="en-SE" i="1" dirty="0"/>
              <a:t>Om jag har ett förhållningssätt där jag uppskattar konflikt i stället för att bli rädd eller orolig, blir det mycket enklare att hantera den när den uppstår oavsett form och intensitet. Det är också lugnet som behövs för att ge andra trygghet när konflikt hanteras. </a:t>
            </a:r>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3600" dirty="0">
                <a:latin typeface="Source Sans Pro" panose="020B0503030403020204" pitchFamily="34" charset="0"/>
                <a:ea typeface="Source Sans Pro" panose="020B0503030403020204" pitchFamily="34" charset="0"/>
              </a:rPr>
              <a:t>Konflikt som katalysator för transformation</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516730"/>
            <a:ext cx="1204574" cy="322581"/>
          </a:xfrm>
          <a:prstGeom prst="rect">
            <a:avLst/>
          </a:prstGeom>
        </p:spPr>
      </p:pic>
    </p:spTree>
    <p:extLst>
      <p:ext uri="{BB962C8B-B14F-4D97-AF65-F5344CB8AC3E}">
        <p14:creationId xmlns:p14="http://schemas.microsoft.com/office/powerpoint/2010/main" val="218686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621450" y="2363132"/>
            <a:ext cx="5615100" cy="7078861"/>
          </a:xfrm>
          <a:prstGeom prst="rect">
            <a:avLst/>
          </a:prstGeom>
          <a:solidFill>
            <a:srgbClr val="B9AB9F">
              <a:alpha val="20000"/>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sv-SE" sz="1200" dirty="0">
                <a:latin typeface="Lato" panose="020F0502020204030203" pitchFamily="34" charset="0"/>
                <a:ea typeface="Lato" panose="020F0502020204030203" pitchFamily="34" charset="0"/>
                <a:cs typeface="Lato" panose="020F0502020204030203" pitchFamily="34" charset="0"/>
              </a:rPr>
              <a:t>Det finns två sätt att tänka kring hur konflikter uppstår. </a:t>
            </a:r>
          </a:p>
          <a:p>
            <a:pPr marL="0" indent="0">
              <a:spcAft>
                <a:spcPts val="600"/>
              </a:spcAft>
              <a:buNone/>
            </a:pPr>
            <a:r>
              <a:rPr lang="sv-SE" sz="1200" dirty="0">
                <a:latin typeface="Lato" panose="020F0502020204030203" pitchFamily="34" charset="0"/>
                <a:ea typeface="Lato" panose="020F0502020204030203" pitchFamily="34" charset="0"/>
                <a:cs typeface="Lato" panose="020F0502020204030203" pitchFamily="34" charset="0"/>
              </a:rPr>
              <a:t>Det ena utgår ifrån att fragmentering är orsaken. Det är främst David Bohm (och William Isaacs) som pratar om fragmentering. Deras tankesätt bygger på Bohms teori att allt hänger ihop och att saker påverkar varandra på sätt som vi ännu inte begriper. Bohm var fysiker och samarbetade med Albert Einstein och Nils Bohr. Det andra bygger på psykologi och formuleras av Arnold </a:t>
            </a:r>
            <a:r>
              <a:rPr lang="sv-SE" sz="1200" dirty="0" err="1">
                <a:latin typeface="Lato" panose="020F0502020204030203" pitchFamily="34" charset="0"/>
                <a:ea typeface="Lato" panose="020F0502020204030203" pitchFamily="34" charset="0"/>
                <a:cs typeface="Lato" panose="020F0502020204030203" pitchFamily="34" charset="0"/>
              </a:rPr>
              <a:t>Mindell</a:t>
            </a:r>
            <a:r>
              <a:rPr lang="sv-SE" sz="1200" dirty="0">
                <a:latin typeface="Lato" panose="020F0502020204030203" pitchFamily="34" charset="0"/>
                <a:ea typeface="Lato" panose="020F0502020204030203" pitchFamily="34" charset="0"/>
                <a:cs typeface="Lato" panose="020F0502020204030203" pitchFamily="34" charset="0"/>
              </a:rPr>
              <a:t>. </a:t>
            </a:r>
            <a:r>
              <a:rPr lang="sv-SE" sz="1200" dirty="0" err="1">
                <a:latin typeface="Lato" panose="020F0502020204030203" pitchFamily="34" charset="0"/>
                <a:ea typeface="Lato" panose="020F0502020204030203" pitchFamily="34" charset="0"/>
                <a:cs typeface="Lato" panose="020F0502020204030203" pitchFamily="34" charset="0"/>
              </a:rPr>
              <a:t>Mindells</a:t>
            </a:r>
            <a:r>
              <a:rPr lang="sv-SE" sz="1200" dirty="0">
                <a:latin typeface="Lato" panose="020F0502020204030203" pitchFamily="34" charset="0"/>
                <a:ea typeface="Lato" panose="020F0502020204030203" pitchFamily="34" charset="0"/>
                <a:cs typeface="Lato" panose="020F0502020204030203" pitchFamily="34" charset="0"/>
              </a:rPr>
              <a:t> arbete utvecklades vidare av </a:t>
            </a:r>
            <a:r>
              <a:rPr lang="sv-SE" sz="1200" dirty="0" err="1">
                <a:latin typeface="Lato" panose="020F0502020204030203" pitchFamily="34" charset="0"/>
                <a:ea typeface="Lato" panose="020F0502020204030203" pitchFamily="34" charset="0"/>
                <a:cs typeface="Lato" panose="020F0502020204030203" pitchFamily="34" charset="0"/>
              </a:rPr>
              <a:t>Myrna</a:t>
            </a:r>
            <a:r>
              <a:rPr lang="sv-SE" sz="1200" dirty="0">
                <a:latin typeface="Lato" panose="020F0502020204030203" pitchFamily="34" charset="0"/>
                <a:ea typeface="Lato" panose="020F0502020204030203" pitchFamily="34" charset="0"/>
                <a:cs typeface="Lato" panose="020F0502020204030203" pitchFamily="34" charset="0"/>
              </a:rPr>
              <a:t> Lewis. Deep </a:t>
            </a:r>
            <a:r>
              <a:rPr lang="sv-SE" sz="1200" dirty="0" err="1">
                <a:latin typeface="Lato" panose="020F0502020204030203" pitchFamily="34" charset="0"/>
                <a:ea typeface="Lato" panose="020F0502020204030203" pitchFamily="34" charset="0"/>
                <a:cs typeface="Lato" panose="020F0502020204030203" pitchFamily="34" charset="0"/>
              </a:rPr>
              <a:t>Democracy</a:t>
            </a:r>
            <a:r>
              <a:rPr lang="sv-SE" sz="1200" dirty="0">
                <a:latin typeface="Lato" panose="020F0502020204030203" pitchFamily="34" charset="0"/>
                <a:ea typeface="Lato" panose="020F0502020204030203" pitchFamily="34" charset="0"/>
                <a:cs typeface="Lato" panose="020F0502020204030203" pitchFamily="34" charset="0"/>
              </a:rPr>
              <a:t> utgår ifrån att marginalisering är orsaken till att spänning, motstånd och konflikt uppstår. Den fokuserar främst på gruppdynamik men principen är lika användbar för individer och samhället i stort. </a:t>
            </a:r>
          </a:p>
          <a:p>
            <a:pPr marL="0" indent="0">
              <a:buNone/>
            </a:pPr>
            <a:r>
              <a:rPr lang="sv-SE" sz="1200" b="1" dirty="0">
                <a:latin typeface="Lato" panose="020F0502020204030203" pitchFamily="34" charset="0"/>
                <a:ea typeface="Lato" panose="020F0502020204030203" pitchFamily="34" charset="0"/>
                <a:cs typeface="Lato" panose="020F0502020204030203" pitchFamily="34" charset="0"/>
              </a:rPr>
              <a:t>Fragmentering</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Eftersom vi enbart ser en del av helheten har vi, som individer, ett begränsat perspektiv.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De flesta känner igen berättelsen (eller dikten) om de sex blinda männen och elefanten (se videon om fragmentering). Alla tror sig ha förstått vad en elefant är men har enbart en del av helheten. Så är det i de flesta fall även med våra samverkansprocesser, möten och samtal där spänning uppstår. Människor som står på olika sidor och kritiserar varandra har var sin bild av verkligheten.</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Det följer att vi kan få en mer nyanserad och fullständig förståelse av en fråga eller ett problem genom att inkludera flera perspektiv.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Det är ofta så att de som arbetar inom myndighetsvärlden utgår ifrån sina uppdrag och ser vissa saker medan de som påverkas av myndigheternas beslut ser och upplever något annat. Det kan dock vara en utmaning att inkludera röster som är öppet kritiska eller motstridiga.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När vi fastnar i vårt perspektiv och ser det som enda sanning, eller som ett bättre sätt att förstå ett problem eller utmaning, uppstår spänning. Spänningen uppstår därför att vi ser vårt perspektiv som överlägsen. Andra som står för andra eller motsatta perspektiv blir då motståndare och i slutänden fienden. </a:t>
            </a:r>
          </a:p>
          <a:p>
            <a:pPr marL="0" indent="0">
              <a:buNone/>
            </a:pPr>
            <a:r>
              <a:rPr lang="en-SE" sz="1200" dirty="0">
                <a:latin typeface="Lato" panose="020F0502020204030203" pitchFamily="34" charset="0"/>
                <a:ea typeface="Lato" panose="020F0502020204030203" pitchFamily="34" charset="0"/>
                <a:cs typeface="Lato" panose="020F0502020204030203" pitchFamily="34" charset="0"/>
              </a:rPr>
              <a:t>När vi fastnar i vårt perspektiv betyder det att vi tror att det vi ser är den fullständiga sanningen. Vi hävdar ”fakta” som ett sätt att övertyga andra att vi har rätt. När detta händer kan vi börja se andra som inte håller med oss som motståndare. Vi stänger oss för deras perspektiv. När vi gör det uppstår känslan av ”vi och dom”. Vi har rätt, de har fel. Det behöver inte direkt leda till spänning, men vägen är öppen för att spänning uppstår om frågan är tillräckligt viktigt för en eller fler av parterna. </a:t>
            </a:r>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latin typeface="Source Sans Pro" panose="020B0503030403020204" pitchFamily="34" charset="0"/>
                <a:ea typeface="Source Sans Pro" panose="020B0503030403020204" pitchFamily="34" charset="0"/>
              </a:rPr>
              <a:t>Hur konflikter uppstår</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300704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137C95E-C5FB-3361-F092-1DB6A74591E1}"/>
              </a:ext>
            </a:extLst>
          </p:cNvPr>
          <p:cNvSpPr/>
          <p:nvPr/>
        </p:nvSpPr>
        <p:spPr>
          <a:xfrm>
            <a:off x="4039460" y="4161315"/>
            <a:ext cx="2588492" cy="3658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ctangle 4">
            <a:extLst>
              <a:ext uri="{FF2B5EF4-FFF2-40B4-BE49-F238E27FC236}">
                <a16:creationId xmlns:a16="http://schemas.microsoft.com/office/drawing/2014/main" id="{7367D497-B9EB-7E7D-9EB8-ACD3CE8F5E3E}"/>
              </a:ext>
            </a:extLst>
          </p:cNvPr>
          <p:cNvSpPr/>
          <p:nvPr/>
        </p:nvSpPr>
        <p:spPr>
          <a:xfrm>
            <a:off x="0" y="470254"/>
            <a:ext cx="3751055"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24" name="Rectangle 23">
            <a:extLst>
              <a:ext uri="{FF2B5EF4-FFF2-40B4-BE49-F238E27FC236}">
                <a16:creationId xmlns:a16="http://schemas.microsoft.com/office/drawing/2014/main" id="{C99EE59F-CDE7-2948-B778-9FA0EACF86E1}"/>
              </a:ext>
            </a:extLst>
          </p:cNvPr>
          <p:cNvSpPr/>
          <p:nvPr/>
        </p:nvSpPr>
        <p:spPr>
          <a:xfrm>
            <a:off x="3873321" y="3024189"/>
            <a:ext cx="2984679" cy="3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9" name="Content Placeholder 2">
            <a:extLst>
              <a:ext uri="{FF2B5EF4-FFF2-40B4-BE49-F238E27FC236}">
                <a16:creationId xmlns:a16="http://schemas.microsoft.com/office/drawing/2014/main" id="{F9D09B19-EB7C-CD47-9518-397D087092F9}"/>
              </a:ext>
            </a:extLst>
          </p:cNvPr>
          <p:cNvSpPr txBox="1">
            <a:spLocks/>
          </p:cNvSpPr>
          <p:nvPr/>
        </p:nvSpPr>
        <p:spPr>
          <a:xfrm>
            <a:off x="382642" y="1692893"/>
            <a:ext cx="6160015" cy="1015663"/>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200" dirty="0"/>
              <a:t>När vi utmanas av en fråga eller situation, när vi upplever spänning och konflikt, ser vi ofta inte helheten. </a:t>
            </a:r>
          </a:p>
          <a:p>
            <a:r>
              <a:rPr lang="sv-SE" sz="1200" dirty="0"/>
              <a:t>Vi ser det vi ser från ett visst perspektiv eller ”syn-punkt”.</a:t>
            </a:r>
          </a:p>
          <a:p>
            <a:r>
              <a:rPr lang="sv-SE" sz="1200" dirty="0"/>
              <a:t>Den må vara helt korrekt och sant för den som ser, men är oftast begränsad. Det gäller framförallt frågor som är komplexa - som består av många delar och är ständigt i rörelse.  </a:t>
            </a:r>
          </a:p>
        </p:txBody>
      </p:sp>
      <p:sp>
        <p:nvSpPr>
          <p:cNvPr id="4" name="Title 3">
            <a:extLst>
              <a:ext uri="{FF2B5EF4-FFF2-40B4-BE49-F238E27FC236}">
                <a16:creationId xmlns:a16="http://schemas.microsoft.com/office/drawing/2014/main" id="{8B685489-F711-208F-E4E3-A6C14DE57E1C}"/>
              </a:ext>
            </a:extLst>
          </p:cNvPr>
          <p:cNvSpPr>
            <a:spLocks noGrp="1"/>
          </p:cNvSpPr>
          <p:nvPr>
            <p:ph type="title"/>
          </p:nvPr>
        </p:nvSpPr>
        <p:spPr>
          <a:xfrm>
            <a:off x="471488" y="527406"/>
            <a:ext cx="5915025" cy="830997"/>
          </a:xfrm>
        </p:spPr>
        <p:txBody>
          <a:bodyPr>
            <a:normAutofit/>
          </a:bodyPr>
          <a:lstStyle/>
          <a:p>
            <a:r>
              <a:rPr lang="sv-SE" sz="3600" dirty="0"/>
              <a:t>Fragmentering</a:t>
            </a:r>
          </a:p>
        </p:txBody>
      </p:sp>
      <p:pic>
        <p:nvPicPr>
          <p:cNvPr id="15" name="Picture 14" descr="Logo&#10;&#10;Description automatically generated">
            <a:extLst>
              <a:ext uri="{FF2B5EF4-FFF2-40B4-BE49-F238E27FC236}">
                <a16:creationId xmlns:a16="http://schemas.microsoft.com/office/drawing/2014/main" id="{F7E5A379-DFF5-855A-BB7F-D04AE18A7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5320" y="9491807"/>
            <a:ext cx="1204574" cy="322581"/>
          </a:xfrm>
          <a:prstGeom prst="rect">
            <a:avLst/>
          </a:prstGeom>
        </p:spPr>
      </p:pic>
      <p:grpSp>
        <p:nvGrpSpPr>
          <p:cNvPr id="19" name="Group 18">
            <a:extLst>
              <a:ext uri="{FF2B5EF4-FFF2-40B4-BE49-F238E27FC236}">
                <a16:creationId xmlns:a16="http://schemas.microsoft.com/office/drawing/2014/main" id="{637B0C7F-8855-A91D-4CDF-F9AB408AC4E9}"/>
              </a:ext>
            </a:extLst>
          </p:cNvPr>
          <p:cNvGrpSpPr/>
          <p:nvPr/>
        </p:nvGrpSpPr>
        <p:grpSpPr>
          <a:xfrm>
            <a:off x="375682" y="3030986"/>
            <a:ext cx="3215979" cy="2212477"/>
            <a:chOff x="562640" y="4117311"/>
            <a:chExt cx="3215979" cy="2212477"/>
          </a:xfrm>
        </p:grpSpPr>
        <p:grpSp>
          <p:nvGrpSpPr>
            <p:cNvPr id="12" name="Group 11">
              <a:extLst>
                <a:ext uri="{FF2B5EF4-FFF2-40B4-BE49-F238E27FC236}">
                  <a16:creationId xmlns:a16="http://schemas.microsoft.com/office/drawing/2014/main" id="{1810E405-1033-FB43-B47F-42EE807DD0CD}"/>
                </a:ext>
              </a:extLst>
            </p:cNvPr>
            <p:cNvGrpSpPr/>
            <p:nvPr/>
          </p:nvGrpSpPr>
          <p:grpSpPr>
            <a:xfrm>
              <a:off x="578966" y="4117311"/>
              <a:ext cx="3199653" cy="1671377"/>
              <a:chOff x="3429000" y="3957274"/>
              <a:chExt cx="3199653" cy="1671377"/>
            </a:xfrm>
          </p:grpSpPr>
          <p:sp>
            <p:nvSpPr>
              <p:cNvPr id="8" name="Rectangle 7">
                <a:extLst>
                  <a:ext uri="{FF2B5EF4-FFF2-40B4-BE49-F238E27FC236}">
                    <a16:creationId xmlns:a16="http://schemas.microsoft.com/office/drawing/2014/main" id="{F9D32D89-B3B7-C943-67FB-391EDEB65866}"/>
                  </a:ext>
                </a:extLst>
              </p:cNvPr>
              <p:cNvSpPr/>
              <p:nvPr/>
            </p:nvSpPr>
            <p:spPr>
              <a:xfrm>
                <a:off x="3429000" y="4015875"/>
                <a:ext cx="3199653" cy="1612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icture 5" descr="A picture containing text&#10;&#10;Description automatically generated">
                <a:extLst>
                  <a:ext uri="{FF2B5EF4-FFF2-40B4-BE49-F238E27FC236}">
                    <a16:creationId xmlns:a16="http://schemas.microsoft.com/office/drawing/2014/main" id="{E26ED64A-2ACA-B4CB-7C0D-55D115F61E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1657" y="3957274"/>
                <a:ext cx="2874338" cy="1634669"/>
              </a:xfrm>
              <a:prstGeom prst="rect">
                <a:avLst/>
              </a:prstGeom>
            </p:spPr>
          </p:pic>
        </p:grpSp>
        <p:sp>
          <p:nvSpPr>
            <p:cNvPr id="17" name="Title 1">
              <a:extLst>
                <a:ext uri="{FF2B5EF4-FFF2-40B4-BE49-F238E27FC236}">
                  <a16:creationId xmlns:a16="http://schemas.microsoft.com/office/drawing/2014/main" id="{FFE83684-3BCE-0BC4-B017-DDEE4DF56B3F}"/>
                </a:ext>
              </a:extLst>
            </p:cNvPr>
            <p:cNvSpPr txBox="1">
              <a:spLocks/>
            </p:cNvSpPr>
            <p:nvPr/>
          </p:nvSpPr>
          <p:spPr>
            <a:xfrm>
              <a:off x="562640" y="5864870"/>
              <a:ext cx="3199653" cy="464918"/>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VI SER ALLTID ENBART DELAR AV HELHETEN VID EN GIVEN TIDPUNKT</a:t>
              </a:r>
              <a:endParaRPr lang="sv-SE" sz="1200" dirty="0">
                <a:latin typeface="Calibri Light" panose="020F0302020204030204" pitchFamily="34" charset="0"/>
                <a:ea typeface="Lato Light" panose="020F0502020204030203" pitchFamily="34" charset="0"/>
                <a:cs typeface="Calibri Light" panose="020F0302020204030204" pitchFamily="34" charset="0"/>
              </a:endParaRPr>
            </a:p>
          </p:txBody>
        </p:sp>
      </p:grpSp>
      <p:pic>
        <p:nvPicPr>
          <p:cNvPr id="20" name="Picture 19" descr="A picture containing text&#10;&#10;Description automatically generated">
            <a:extLst>
              <a:ext uri="{FF2B5EF4-FFF2-40B4-BE49-F238E27FC236}">
                <a16:creationId xmlns:a16="http://schemas.microsoft.com/office/drawing/2014/main" id="{2CB7688C-DD74-1AE2-EB18-9AC43282F2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290" b="-10617"/>
          <a:stretch/>
        </p:blipFill>
        <p:spPr>
          <a:xfrm>
            <a:off x="4075427" y="4162794"/>
            <a:ext cx="539260" cy="1730994"/>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DF026AF3-DB4F-37EE-59E6-A4EF626341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48063" y="6073840"/>
            <a:ext cx="494594" cy="1730994"/>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DCBACB5A-2CDE-027E-0D5D-6B79B49243A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85320" y="5464291"/>
            <a:ext cx="494594" cy="1730994"/>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EF72A787-729B-9620-02AF-F1B53AD1879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28514" y="4218839"/>
            <a:ext cx="437866" cy="1730994"/>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097A9739-FD09-BFC2-65A3-4AA7CB1E17A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80826" y="4715218"/>
            <a:ext cx="538979" cy="1730994"/>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00D474E4-8736-B335-C6C6-940F557B2C2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377102" y="5949833"/>
            <a:ext cx="576140" cy="1730994"/>
          </a:xfrm>
          <a:prstGeom prst="rect">
            <a:avLst/>
          </a:prstGeom>
        </p:spPr>
      </p:pic>
      <p:sp>
        <p:nvSpPr>
          <p:cNvPr id="29" name="Title 1">
            <a:extLst>
              <a:ext uri="{FF2B5EF4-FFF2-40B4-BE49-F238E27FC236}">
                <a16:creationId xmlns:a16="http://schemas.microsoft.com/office/drawing/2014/main" id="{29DEC49A-03D1-121B-1540-9A06622F1BBE}"/>
              </a:ext>
            </a:extLst>
          </p:cNvPr>
          <p:cNvSpPr txBox="1">
            <a:spLocks/>
          </p:cNvSpPr>
          <p:nvPr/>
        </p:nvSpPr>
        <p:spPr>
          <a:xfrm>
            <a:off x="4039460" y="7908484"/>
            <a:ext cx="2588492" cy="464918"/>
          </a:xfrm>
          <a:prstGeom prst="rect">
            <a:avLst/>
          </a:prstGeom>
        </p:spPr>
        <p:txBody>
          <a:bodyPr vert="horz" lIns="91440" tIns="45720" rIns="91440" bIns="45720" rtlCol="0" anchor="ct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en-SE" sz="1200" dirty="0">
                <a:latin typeface="Calibri Light" panose="020F0302020204030204" pitchFamily="34" charset="0"/>
                <a:ea typeface="Lato Light" panose="020F0502020204030203" pitchFamily="34" charset="0"/>
                <a:cs typeface="Calibri Light" panose="020F0302020204030204" pitchFamily="34" charset="0"/>
              </a:rPr>
              <a:t>DÅ UPPSTÅR FRAGMENTERADE BILDER AV SAMMA VERKLIGHET</a:t>
            </a:r>
            <a:endParaRPr lang="sv-SE" sz="1200" dirty="0">
              <a:latin typeface="Calibri Light" panose="020F0302020204030204" pitchFamily="34" charset="0"/>
              <a:ea typeface="Lato Light" panose="020F0502020204030203" pitchFamily="34" charset="0"/>
              <a:cs typeface="Calibri Light" panose="020F0302020204030204" pitchFamily="34" charset="0"/>
            </a:endParaRPr>
          </a:p>
        </p:txBody>
      </p:sp>
      <p:sp>
        <p:nvSpPr>
          <p:cNvPr id="30" name="Rectangle 29">
            <a:extLst>
              <a:ext uri="{FF2B5EF4-FFF2-40B4-BE49-F238E27FC236}">
                <a16:creationId xmlns:a16="http://schemas.microsoft.com/office/drawing/2014/main" id="{B3345915-BA85-7BFF-390C-656BB3441915}"/>
              </a:ext>
            </a:extLst>
          </p:cNvPr>
          <p:cNvSpPr/>
          <p:nvPr/>
        </p:nvSpPr>
        <p:spPr>
          <a:xfrm>
            <a:off x="564985" y="6145823"/>
            <a:ext cx="2754631" cy="2387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1" name="Content Placeholder 4" descr="A picture containing text, night sky&#10;&#10;Description automatically generated">
            <a:extLst>
              <a:ext uri="{FF2B5EF4-FFF2-40B4-BE49-F238E27FC236}">
                <a16:creationId xmlns:a16="http://schemas.microsoft.com/office/drawing/2014/main" id="{FBAD9768-8DAE-F238-6FB1-511087825116}"/>
              </a:ext>
            </a:extLst>
          </p:cNvPr>
          <p:cNvPicPr>
            <a:picLocks noGrp="1" noChangeAspect="1"/>
          </p:cNvPicPr>
          <p:nvPr>
            <p:ph idx="1"/>
          </p:nvPr>
        </p:nvPicPr>
        <p:blipFill>
          <a:blip r:embed="rId10" cstate="screen">
            <a:extLst>
              <a:ext uri="{28A0092B-C50C-407E-A947-70E740481C1C}">
                <a14:useLocalDpi xmlns:a14="http://schemas.microsoft.com/office/drawing/2010/main"/>
              </a:ext>
            </a:extLst>
          </a:blip>
          <a:stretch>
            <a:fillRect/>
          </a:stretch>
        </p:blipFill>
        <p:spPr>
          <a:xfrm>
            <a:off x="637987" y="6549952"/>
            <a:ext cx="2515491" cy="1710534"/>
          </a:xfrm>
        </p:spPr>
      </p:pic>
      <p:sp>
        <p:nvSpPr>
          <p:cNvPr id="33" name="TextBox 32">
            <a:extLst>
              <a:ext uri="{FF2B5EF4-FFF2-40B4-BE49-F238E27FC236}">
                <a16:creationId xmlns:a16="http://schemas.microsoft.com/office/drawing/2014/main" id="{CD4C5DB2-5F69-8A1D-6C53-15A152932152}"/>
              </a:ext>
            </a:extLst>
          </p:cNvPr>
          <p:cNvSpPr txBox="1"/>
          <p:nvPr/>
        </p:nvSpPr>
        <p:spPr>
          <a:xfrm>
            <a:off x="556765" y="8660810"/>
            <a:ext cx="2762852" cy="830997"/>
          </a:xfrm>
          <a:prstGeom prst="rect">
            <a:avLst/>
          </a:prstGeom>
          <a:noFill/>
        </p:spPr>
        <p:txBody>
          <a:bodyPr wrap="square">
            <a:spAutoFit/>
          </a:bodyPr>
          <a:lstStyle/>
          <a:p>
            <a:r>
              <a:rPr lang="sv-SE" sz="1200" dirty="0">
                <a:latin typeface="Calibri Light" panose="020F0302020204030204" pitchFamily="34" charset="0"/>
                <a:ea typeface="Lato Light" panose="020F0502020204030203" pitchFamily="34" charset="0"/>
                <a:cs typeface="Calibri Light" panose="020F0302020204030204" pitchFamily="34" charset="0"/>
              </a:rPr>
              <a:t>VI FASTNAR I VÅR UPPFATTNING OCH SER ANDRA BILDER SOM FELAKTIGA ELLER FALSKA. OC.H VI SER VARANDRA SOM MOTSTÅNDARE</a:t>
            </a:r>
            <a:endParaRPr lang="sv-SE" sz="1200" dirty="0"/>
          </a:p>
        </p:txBody>
      </p:sp>
      <p:sp>
        <p:nvSpPr>
          <p:cNvPr id="34" name="Right Arrow 33">
            <a:extLst>
              <a:ext uri="{FF2B5EF4-FFF2-40B4-BE49-F238E27FC236}">
                <a16:creationId xmlns:a16="http://schemas.microsoft.com/office/drawing/2014/main" id="{25DA9FAD-AF3D-7B9F-8D4C-DF312FF82AF8}"/>
              </a:ext>
            </a:extLst>
          </p:cNvPr>
          <p:cNvSpPr/>
          <p:nvPr/>
        </p:nvSpPr>
        <p:spPr>
          <a:xfrm>
            <a:off x="3486549" y="4158063"/>
            <a:ext cx="585568" cy="61402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ight Arrow 34">
            <a:extLst>
              <a:ext uri="{FF2B5EF4-FFF2-40B4-BE49-F238E27FC236}">
                <a16:creationId xmlns:a16="http://schemas.microsoft.com/office/drawing/2014/main" id="{60A87FDE-4B72-9713-0FCE-BFA04337F93E}"/>
              </a:ext>
            </a:extLst>
          </p:cNvPr>
          <p:cNvSpPr/>
          <p:nvPr/>
        </p:nvSpPr>
        <p:spPr>
          <a:xfrm rot="10800000">
            <a:off x="3254778" y="6670333"/>
            <a:ext cx="882734" cy="614020"/>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3168805"/>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249B05-33AB-E054-4770-67333A047FD3}"/>
              </a:ext>
            </a:extLst>
          </p:cNvPr>
          <p:cNvSpPr txBox="1">
            <a:spLocks/>
          </p:cNvSpPr>
          <p:nvPr/>
        </p:nvSpPr>
        <p:spPr>
          <a:xfrm>
            <a:off x="621450" y="2363132"/>
            <a:ext cx="5852206" cy="6540252"/>
          </a:xfrm>
          <a:prstGeom prst="rect">
            <a:avLst/>
          </a:prstGeom>
          <a:solidFill>
            <a:srgbClr val="B9AB9F">
              <a:alpha val="20000"/>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sz="1200" b="1" dirty="0"/>
              <a:t>Marginalisering som konfliktorsak</a:t>
            </a:r>
          </a:p>
          <a:p>
            <a:pPr marL="0" indent="0">
              <a:buNone/>
            </a:pPr>
            <a:endParaRPr lang="en-SE" sz="1200" b="1" dirty="0"/>
          </a:p>
          <a:p>
            <a:pPr marL="0" indent="0">
              <a:buNone/>
            </a:pPr>
            <a:r>
              <a:rPr lang="en-SE" sz="1200" dirty="0"/>
              <a:t>Vi lär oss av psykologin att känslor som trängs undan skapar stress. På samma sätt skapas stress i relationer, grupper och i samhället när en viktig röst undanträngs eller marginaliseras. Marginalisering uppstår när någon känner att de inte blir hörda, sedda, tagna på allvar eller på annat sätt exkluderas. </a:t>
            </a:r>
          </a:p>
          <a:p>
            <a:pPr marL="0" indent="0">
              <a:buNone/>
            </a:pPr>
            <a:r>
              <a:rPr lang="en-SE" sz="1200" i="1" dirty="0"/>
              <a:t>Historien är fylld av exempel på grupper som exkluderas som gör revolt mot dem som stänger ut dem. På grupp- eller organisationsnivå vet vi att en person som exkluderas ofta upplever frustration. Vi har alla varit på möten där det vi säger inte tas emot eller på något sätt trängs undan. I relationer likadant. När det finns saker som vi pratar om och andra som vi undviker, kan spänning uppstå om saken är tillräckligt viktig. </a:t>
            </a:r>
          </a:p>
          <a:p>
            <a:pPr marL="0" indent="0">
              <a:buNone/>
            </a:pPr>
            <a:r>
              <a:rPr lang="en-SE" sz="1200" dirty="0"/>
              <a:t> </a:t>
            </a:r>
          </a:p>
          <a:p>
            <a:pPr marL="0" indent="0">
              <a:buNone/>
            </a:pPr>
            <a:r>
              <a:rPr lang="en-SE" sz="1200" dirty="0"/>
              <a:t>Relationer, grupper och samhället har, precis som vi individer, en aspekt som är medveten och en som är omedveten. Den del som är medveten i en kollektiv samling av människor är den som alla ser, som tillåts eller som betraktas som normen. Den del som är osynlig, inte tillåts eller är normavvikande kan ses som gruppens eller samhällets omedvetna. Vi använder isberget som en bild för det som är medvetet och omedvetet – en del som är över och en del som är under vattenytan. </a:t>
            </a:r>
          </a:p>
          <a:p>
            <a:pPr marL="0" indent="0">
              <a:buNone/>
            </a:pPr>
            <a:r>
              <a:rPr lang="en-SE" sz="1200" i="1" dirty="0"/>
              <a:t>När jag till exempel bestämt hävdar att jag inte har rasistiska tankar, kan det vara att jag inte vill eller kan erkänna att jag ibland skiljer mellan folk på grund av sin hudfärg eller härkomst. Jag tränger bort känslorna som jag inte vill erkänna att jag har. I samhället ser vi ofta hur grupper som påstår vara anti-rasistiska ändå diskriminerar mot andra. Det betyder inte att de är oärliga. De tror uppriktigt att de inte diskriminerar och är inte medvetna om sina diskriminerande tankar. </a:t>
            </a:r>
          </a:p>
          <a:p>
            <a:pPr marL="0" indent="0">
              <a:buNone/>
            </a:pPr>
            <a:r>
              <a:rPr lang="en-SE" sz="1200" dirty="0"/>
              <a:t> </a:t>
            </a:r>
          </a:p>
          <a:p>
            <a:pPr marL="0" indent="0">
              <a:buNone/>
            </a:pPr>
            <a:r>
              <a:rPr lang="en-SE" sz="1200" dirty="0"/>
              <a:t>När en röst eller del av en grupp marginaliseras uppstår spänning. Spänningen som uppstår tär på energi. Det gäller spänning inom individer, på arbetsplatser, i möten eller i samhället. Det kräver också mer energi att hantera konfliktens konsekvenser.  Desto mer de eskalerar, desto högre blir kostnader räknat i såväl pengar som i psykosociala problem som uppstår och måste hanteras. </a:t>
            </a:r>
          </a:p>
          <a:p>
            <a:pPr marL="0" indent="0">
              <a:buNone/>
            </a:pPr>
            <a:r>
              <a:rPr lang="en-SE" sz="1200" i="1" dirty="0"/>
              <a:t>Att hålla tankar och känslor undanträngda tar kraft. Jag som individ upplever jag stress när jag tränger bort tanken om att göra något som jag bör göra men inte har lust med. Eller när jag tränger bort en obehaglig känsla som är kvar efter ett infekterat möte. Jag kan vakna på natten och upptäcka att jag inte kan släppa tanken. Så är det också i samhället. </a:t>
            </a:r>
          </a:p>
          <a:p>
            <a:pPr marL="0" indent="0">
              <a:buNone/>
            </a:pPr>
            <a:endParaRPr lang="en-SE" sz="1200" i="1" dirty="0"/>
          </a:p>
        </p:txBody>
      </p:sp>
      <p:sp>
        <p:nvSpPr>
          <p:cNvPr id="3" name="Rectangle 2">
            <a:extLst>
              <a:ext uri="{FF2B5EF4-FFF2-40B4-BE49-F238E27FC236}">
                <a16:creationId xmlns:a16="http://schemas.microsoft.com/office/drawing/2014/main" id="{E43DCE46-CB8C-2500-D783-82F195B04906}"/>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latin typeface="Source Sans Pro" panose="020B0503030403020204" pitchFamily="34" charset="0"/>
                <a:ea typeface="Source Sans Pro" panose="020B0503030403020204" pitchFamily="34" charset="0"/>
              </a:rPr>
              <a:t>Hur konflikter uppstår</a:t>
            </a:r>
          </a:p>
        </p:txBody>
      </p:sp>
      <p:pic>
        <p:nvPicPr>
          <p:cNvPr id="5" name="Picture 4" descr="Logo&#10;&#10;Description automatically generated">
            <a:extLst>
              <a:ext uri="{FF2B5EF4-FFF2-40B4-BE49-F238E27FC236}">
                <a16:creationId xmlns:a16="http://schemas.microsoft.com/office/drawing/2014/main" id="{63BD4579-2655-C060-7609-EEF20AE58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247422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2CC97-5D93-4D9E-26B1-455D2D53803E}"/>
              </a:ext>
            </a:extLst>
          </p:cNvPr>
          <p:cNvSpPr/>
          <p:nvPr/>
        </p:nvSpPr>
        <p:spPr>
          <a:xfrm>
            <a:off x="0" y="613304"/>
            <a:ext cx="4901784" cy="1215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3600" dirty="0">
                <a:latin typeface="Source Sans Pro" panose="020B0503030403020204" pitchFamily="34" charset="0"/>
                <a:ea typeface="Source Sans Pro" panose="020B0503030403020204" pitchFamily="34" charset="0"/>
              </a:rPr>
              <a:t>      Innehåll</a:t>
            </a:r>
            <a:endParaRPr lang="sv-SE"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62EE0DE3-2B41-3154-305D-70F79838886F}"/>
              </a:ext>
            </a:extLst>
          </p:cNvPr>
          <p:cNvSpPr txBox="1"/>
          <p:nvPr/>
        </p:nvSpPr>
        <p:spPr>
          <a:xfrm>
            <a:off x="719528" y="2158584"/>
            <a:ext cx="4931764" cy="2492990"/>
          </a:xfrm>
          <a:prstGeom prst="rect">
            <a:avLst/>
          </a:prstGeom>
          <a:noFill/>
        </p:spPr>
        <p:txBody>
          <a:bodyPr wrap="square" rtlCol="0">
            <a:spAutoFit/>
          </a:bodyPr>
          <a:lstStyle/>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Grundtankar</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Sju principer för att hantera aggression</a:t>
            </a:r>
          </a:p>
          <a:p>
            <a:pPr marL="228600" indent="-22860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Teori</a:t>
            </a:r>
          </a:p>
          <a:p>
            <a:pPr marL="742950" lvl="1" indent="-285750">
              <a:buFont typeface="+mj-lt"/>
              <a:buAutoNum type="romanLcPeriod"/>
            </a:pPr>
            <a:r>
              <a:rPr lang="sv-SE" sz="1200" dirty="0">
                <a:latin typeface="Lato" panose="020F0502020204030203" pitchFamily="34" charset="0"/>
                <a:ea typeface="Lato" panose="020F0502020204030203" pitchFamily="34" charset="0"/>
                <a:cs typeface="Lato" panose="020F0502020204030203" pitchFamily="34" charset="0"/>
              </a:rPr>
              <a:t>Konflikt är del av livet</a:t>
            </a:r>
          </a:p>
          <a:p>
            <a:pPr marL="742950" lvl="1" indent="-285750">
              <a:buFont typeface="+mj-lt"/>
              <a:buAutoNum type="romanLcPeriod"/>
            </a:pPr>
            <a:r>
              <a:rPr lang="sv-SE" sz="1200" dirty="0">
                <a:latin typeface="Lato" panose="020F0502020204030203" pitchFamily="34" charset="0"/>
                <a:ea typeface="Lato" panose="020F0502020204030203" pitchFamily="34" charset="0"/>
                <a:cs typeface="Lato" panose="020F0502020204030203" pitchFamily="34" charset="0"/>
              </a:rPr>
              <a:t>När vi upplever fara</a:t>
            </a:r>
          </a:p>
          <a:p>
            <a:pPr marL="742950" lvl="1" indent="-285750">
              <a:buFont typeface="+mj-lt"/>
              <a:buAutoNum type="romanLcPeriod"/>
            </a:pPr>
            <a:r>
              <a:rPr lang="sv-SE" sz="1200" dirty="0">
                <a:latin typeface="Lato" panose="020F0502020204030203" pitchFamily="34" charset="0"/>
                <a:ea typeface="Lato" panose="020F0502020204030203" pitchFamily="34" charset="0"/>
                <a:cs typeface="Lato" panose="020F0502020204030203" pitchFamily="34" charset="0"/>
              </a:rPr>
              <a:t>Konflikt som katalysator för transformation</a:t>
            </a:r>
          </a:p>
          <a:p>
            <a:pPr marL="742950" lvl="1" indent="-285750">
              <a:buFont typeface="+mj-lt"/>
              <a:buAutoNum type="romanLcPeriod"/>
            </a:pPr>
            <a:r>
              <a:rPr lang="sv-SE" sz="1200" dirty="0">
                <a:latin typeface="Lato" panose="020F0502020204030203" pitchFamily="34" charset="0"/>
                <a:ea typeface="Lato" panose="020F0502020204030203" pitchFamily="34" charset="0"/>
                <a:cs typeface="Lato" panose="020F0502020204030203" pitchFamily="34" charset="0"/>
              </a:rPr>
              <a:t>Hur konflikter uppstår och utvecklar</a:t>
            </a:r>
          </a:p>
          <a:p>
            <a:pPr marL="742950" lvl="1" indent="-285750">
              <a:buFont typeface="+mj-lt"/>
              <a:buAutoNum type="romanLcPeriod"/>
            </a:pPr>
            <a:r>
              <a:rPr lang="sv-SE" sz="1200" dirty="0">
                <a:latin typeface="Lato" panose="020F0502020204030203" pitchFamily="34" charset="0"/>
                <a:ea typeface="Lato" panose="020F0502020204030203" pitchFamily="34" charset="0"/>
                <a:cs typeface="Lato" panose="020F0502020204030203" pitchFamily="34" charset="0"/>
              </a:rPr>
              <a:t>Isberget och den sekundära processen</a:t>
            </a:r>
          </a:p>
          <a:p>
            <a:pPr marL="285750" indent="-28575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Tre grundläggande samtalsfärdigheter</a:t>
            </a:r>
          </a:p>
          <a:p>
            <a:pPr marL="285750" indent="-28575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Ditt förhållningssätt</a:t>
            </a:r>
          </a:p>
          <a:p>
            <a:pPr marL="285750" indent="-285750">
              <a:buFont typeface="+mj-lt"/>
              <a:buAutoNum type="arabicPeriod"/>
            </a:pPr>
            <a:r>
              <a:rPr lang="sv-SE" sz="1200" dirty="0">
                <a:latin typeface="Lato" panose="020F0502020204030203" pitchFamily="34" charset="0"/>
                <a:ea typeface="Lato" panose="020F0502020204030203" pitchFamily="34" charset="0"/>
                <a:cs typeface="Lato" panose="020F0502020204030203" pitchFamily="34" charset="0"/>
              </a:rPr>
              <a:t>Dialog och ett dialogiskt sätt att tänka och agera</a:t>
            </a:r>
          </a:p>
          <a:p>
            <a:pPr marL="742950" lvl="1" indent="-285750">
              <a:buFont typeface="+mj-lt"/>
              <a:buAutoNum type="romanLcPeriod"/>
            </a:pPr>
            <a:endParaRPr lang="sv-SE" sz="1200" dirty="0">
              <a:latin typeface="Lato" panose="020F0502020204030203" pitchFamily="34" charset="0"/>
              <a:ea typeface="Lato" panose="020F0502020204030203" pitchFamily="34" charset="0"/>
              <a:cs typeface="Lato" panose="020F0502020204030203" pitchFamily="34" charset="0"/>
            </a:endParaRPr>
          </a:p>
          <a:p>
            <a:pPr marL="228600" indent="-228600">
              <a:buFont typeface="+mj-lt"/>
              <a:buAutoNum type="arabicPeriod"/>
            </a:pPr>
            <a:endParaRPr lang="sv-SE" sz="1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56010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1F3E40-5336-9103-1F8D-C44E0614AF61}"/>
              </a:ext>
            </a:extLst>
          </p:cNvPr>
          <p:cNvSpPr/>
          <p:nvPr/>
        </p:nvSpPr>
        <p:spPr>
          <a:xfrm>
            <a:off x="0" y="470254"/>
            <a:ext cx="3751055"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24" name="Rectangle 23">
            <a:extLst>
              <a:ext uri="{FF2B5EF4-FFF2-40B4-BE49-F238E27FC236}">
                <a16:creationId xmlns:a16="http://schemas.microsoft.com/office/drawing/2014/main" id="{C99EE59F-CDE7-2948-B778-9FA0EACF86E1}"/>
              </a:ext>
            </a:extLst>
          </p:cNvPr>
          <p:cNvSpPr/>
          <p:nvPr/>
        </p:nvSpPr>
        <p:spPr>
          <a:xfrm>
            <a:off x="3873321" y="3024189"/>
            <a:ext cx="2984679" cy="3857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9" name="Content Placeholder 2">
            <a:extLst>
              <a:ext uri="{FF2B5EF4-FFF2-40B4-BE49-F238E27FC236}">
                <a16:creationId xmlns:a16="http://schemas.microsoft.com/office/drawing/2014/main" id="{F9D09B19-EB7C-CD47-9518-397D087092F9}"/>
              </a:ext>
            </a:extLst>
          </p:cNvPr>
          <p:cNvSpPr txBox="1">
            <a:spLocks/>
          </p:cNvSpPr>
          <p:nvPr/>
        </p:nvSpPr>
        <p:spPr>
          <a:xfrm>
            <a:off x="471488" y="1667402"/>
            <a:ext cx="5915025" cy="1754326"/>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t>När någon upplever att de inte bli hörda, inte tas på allvar, inte får säga det de vill säga eller att de blir utesluten ur en grupp, ur samhället, är det vanligt att spänning eller motstånd uppstår eller ökar.</a:t>
            </a:r>
          </a:p>
          <a:p>
            <a:pPr marL="0" indent="0">
              <a:buNone/>
            </a:pPr>
            <a:r>
              <a:rPr lang="en-SE" sz="1200" dirty="0"/>
              <a:t> </a:t>
            </a:r>
          </a:p>
          <a:p>
            <a:pPr marL="0" indent="0">
              <a:buNone/>
            </a:pPr>
            <a:r>
              <a:rPr lang="en-SE" sz="1200" dirty="0"/>
              <a:t>Spänning kan öka snabbt och synligt eller långsamt och på knappt märkbart sätt. </a:t>
            </a:r>
          </a:p>
          <a:p>
            <a:pPr marL="0" indent="0">
              <a:buNone/>
            </a:pPr>
            <a:endParaRPr lang="en-SE" sz="1200" i="1" dirty="0"/>
          </a:p>
          <a:p>
            <a:pPr marL="0" indent="0">
              <a:buNone/>
            </a:pPr>
            <a:r>
              <a:rPr lang="en-SE" sz="1200" dirty="0"/>
              <a:t>För att motverka eller förebygga eskaleringen av spänning, motstånd och konflikt behöver vi tänka och agera inkluderande. </a:t>
            </a:r>
          </a:p>
          <a:p>
            <a:pPr marL="0" indent="0">
              <a:buNone/>
            </a:pPr>
            <a:endParaRPr lang="sv-SE" sz="1200" dirty="0"/>
          </a:p>
        </p:txBody>
      </p:sp>
      <p:pic>
        <p:nvPicPr>
          <p:cNvPr id="15" name="Picture 14" descr="Graphical user interface, shape&#10;&#10;Description automatically generated">
            <a:extLst>
              <a:ext uri="{FF2B5EF4-FFF2-40B4-BE49-F238E27FC236}">
                <a16:creationId xmlns:a16="http://schemas.microsoft.com/office/drawing/2014/main" id="{D8694561-C905-5D41-9DCB-32C7B3C104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0084" y="4255977"/>
            <a:ext cx="3972166" cy="3982621"/>
          </a:xfrm>
          <a:prstGeom prst="rect">
            <a:avLst/>
          </a:prstGeom>
        </p:spPr>
      </p:pic>
      <p:sp>
        <p:nvSpPr>
          <p:cNvPr id="7" name="Title 3">
            <a:extLst>
              <a:ext uri="{FF2B5EF4-FFF2-40B4-BE49-F238E27FC236}">
                <a16:creationId xmlns:a16="http://schemas.microsoft.com/office/drawing/2014/main" id="{BDB85177-F86F-6D55-B079-50A5577BC554}"/>
              </a:ext>
            </a:extLst>
          </p:cNvPr>
          <p:cNvSpPr>
            <a:spLocks noGrp="1"/>
          </p:cNvSpPr>
          <p:nvPr>
            <p:ph type="title"/>
          </p:nvPr>
        </p:nvSpPr>
        <p:spPr>
          <a:xfrm>
            <a:off x="471488" y="527406"/>
            <a:ext cx="5915025" cy="830997"/>
          </a:xfrm>
        </p:spPr>
        <p:txBody>
          <a:bodyPr>
            <a:normAutofit/>
          </a:bodyPr>
          <a:lstStyle/>
          <a:p>
            <a:r>
              <a:rPr lang="sv-SE" sz="3600" dirty="0"/>
              <a:t>Marginalisering</a:t>
            </a:r>
          </a:p>
        </p:txBody>
      </p:sp>
      <p:pic>
        <p:nvPicPr>
          <p:cNvPr id="8" name="Picture 7" descr="Logo&#10;&#10;Description automatically generated">
            <a:extLst>
              <a:ext uri="{FF2B5EF4-FFF2-40B4-BE49-F238E27FC236}">
                <a16:creationId xmlns:a16="http://schemas.microsoft.com/office/drawing/2014/main" id="{98139EC2-A0D9-B45C-9DB8-A07FDC93BE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735587732"/>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3149B3-64B0-31B6-6609-BA8F98F14DD8}"/>
              </a:ext>
            </a:extLst>
          </p:cNvPr>
          <p:cNvSpPr/>
          <p:nvPr/>
        </p:nvSpPr>
        <p:spPr>
          <a:xfrm>
            <a:off x="0" y="470254"/>
            <a:ext cx="3751055"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5" name="Title 3">
            <a:extLst>
              <a:ext uri="{FF2B5EF4-FFF2-40B4-BE49-F238E27FC236}">
                <a16:creationId xmlns:a16="http://schemas.microsoft.com/office/drawing/2014/main" id="{3047B5FF-2705-AC28-9AFD-C0803F46DC83}"/>
              </a:ext>
            </a:extLst>
          </p:cNvPr>
          <p:cNvSpPr txBox="1">
            <a:spLocks/>
          </p:cNvSpPr>
          <p:nvPr/>
        </p:nvSpPr>
        <p:spPr>
          <a:xfrm>
            <a:off x="471487" y="639161"/>
            <a:ext cx="5915025" cy="830997"/>
          </a:xfrm>
          <a:prstGeom prst="rect">
            <a:avLst/>
          </a:prstGeom>
        </p:spPr>
        <p:txBody>
          <a:bodyP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dirty="0"/>
              <a:t>Motståndslinjen</a:t>
            </a:r>
          </a:p>
        </p:txBody>
      </p:sp>
      <p:sp>
        <p:nvSpPr>
          <p:cNvPr id="6" name="Content Placeholder 2">
            <a:extLst>
              <a:ext uri="{FF2B5EF4-FFF2-40B4-BE49-F238E27FC236}">
                <a16:creationId xmlns:a16="http://schemas.microsoft.com/office/drawing/2014/main" id="{9E3E2352-285F-EEDE-D6DF-474C53382767}"/>
              </a:ext>
            </a:extLst>
          </p:cNvPr>
          <p:cNvSpPr txBox="1">
            <a:spLocks/>
          </p:cNvSpPr>
          <p:nvPr/>
        </p:nvSpPr>
        <p:spPr>
          <a:xfrm>
            <a:off x="471488" y="1667402"/>
            <a:ext cx="5915025" cy="1384995"/>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latin typeface="Lato" panose="020F0502020204030203" pitchFamily="34" charset="0"/>
                <a:ea typeface="Lato" panose="020F0502020204030203" pitchFamily="34" charset="0"/>
                <a:cs typeface="Lato" panose="020F0502020204030203" pitchFamily="34" charset="0"/>
              </a:rPr>
              <a:t>Skadlig konflikt – i form av hot, sabotage och våld – uppstår inte vanligtvis inte spontant. Det finns en utveckling som vi ofta inte lägger märke till eller väljer att bortse ifrån. </a:t>
            </a:r>
          </a:p>
          <a:p>
            <a:pPr marL="0" indent="0">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buNone/>
            </a:pPr>
            <a:r>
              <a:rPr lang="sv-SE" sz="1200" dirty="0">
                <a:latin typeface="Lato" panose="020F0502020204030203" pitchFamily="34" charset="0"/>
                <a:ea typeface="Lato" panose="020F0502020204030203" pitchFamily="34" charset="0"/>
                <a:cs typeface="Lato" panose="020F0502020204030203" pitchFamily="34" charset="0"/>
              </a:rPr>
              <a:t>Motståndslinjen är ett försök att identifiera olika sätt som spänning visar sig innan situationen blir destruktiv för berörda individer och grupper eller för samhället.</a:t>
            </a:r>
            <a:endParaRPr lang="en-SE" sz="12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sv-SE" sz="1200" dirty="0">
              <a:latin typeface="Lato" panose="020F0502020204030203" pitchFamily="34" charset="0"/>
              <a:ea typeface="Lato" panose="020F0502020204030203" pitchFamily="34" charset="0"/>
              <a:cs typeface="Lato" panose="020F0502020204030203" pitchFamily="34" charset="0"/>
            </a:endParaRPr>
          </a:p>
        </p:txBody>
      </p:sp>
      <p:grpSp>
        <p:nvGrpSpPr>
          <p:cNvPr id="15" name="Group 14">
            <a:extLst>
              <a:ext uri="{FF2B5EF4-FFF2-40B4-BE49-F238E27FC236}">
                <a16:creationId xmlns:a16="http://schemas.microsoft.com/office/drawing/2014/main" id="{13353E00-33D7-C7ED-A5C2-5FBEC1A6B25F}"/>
              </a:ext>
            </a:extLst>
          </p:cNvPr>
          <p:cNvGrpSpPr/>
          <p:nvPr/>
        </p:nvGrpSpPr>
        <p:grpSpPr>
          <a:xfrm>
            <a:off x="437304" y="3386354"/>
            <a:ext cx="5945005" cy="2547267"/>
            <a:chOff x="441216" y="3386352"/>
            <a:chExt cx="5169459" cy="1923115"/>
          </a:xfrm>
        </p:grpSpPr>
        <p:sp>
          <p:nvSpPr>
            <p:cNvPr id="7" name="Shape">
              <a:extLst>
                <a:ext uri="{FF2B5EF4-FFF2-40B4-BE49-F238E27FC236}">
                  <a16:creationId xmlns:a16="http://schemas.microsoft.com/office/drawing/2014/main" id="{B3BC3CD0-3052-6822-D6B0-D9C6DC4451DB}"/>
                </a:ext>
              </a:extLst>
            </p:cNvPr>
            <p:cNvSpPr/>
            <p:nvPr/>
          </p:nvSpPr>
          <p:spPr>
            <a:xfrm>
              <a:off x="445417" y="3386353"/>
              <a:ext cx="1440000" cy="601891"/>
            </a:xfrm>
            <a:custGeom>
              <a:avLst/>
              <a:gdLst/>
              <a:ahLst/>
              <a:cxnLst>
                <a:cxn ang="0">
                  <a:pos x="wd2" y="hd2"/>
                </a:cxn>
                <a:cxn ang="5400000">
                  <a:pos x="wd2" y="hd2"/>
                </a:cxn>
                <a:cxn ang="10800000">
                  <a:pos x="wd2" y="hd2"/>
                </a:cxn>
                <a:cxn ang="16200000">
                  <a:pos x="wd2" y="hd2"/>
                </a:cxn>
              </a:cxnLst>
              <a:rect l="0" t="0" r="r" b="b"/>
              <a:pathLst>
                <a:path w="21579" h="21588" extrusionOk="0">
                  <a:moveTo>
                    <a:pt x="387" y="0"/>
                  </a:moveTo>
                  <a:cubicBezTo>
                    <a:pt x="250" y="1"/>
                    <a:pt x="124" y="126"/>
                    <a:pt x="57" y="329"/>
                  </a:cubicBezTo>
                  <a:cubicBezTo>
                    <a:pt x="0" y="503"/>
                    <a:pt x="-6" y="714"/>
                    <a:pt x="42" y="897"/>
                  </a:cubicBezTo>
                  <a:lnTo>
                    <a:pt x="3069" y="10105"/>
                  </a:lnTo>
                  <a:cubicBezTo>
                    <a:pt x="3128" y="10285"/>
                    <a:pt x="3163" y="10485"/>
                    <a:pt x="3170" y="10691"/>
                  </a:cubicBezTo>
                  <a:cubicBezTo>
                    <a:pt x="3179" y="10949"/>
                    <a:pt x="3144" y="11205"/>
                    <a:pt x="3071" y="11430"/>
                  </a:cubicBezTo>
                  <a:lnTo>
                    <a:pt x="57" y="20658"/>
                  </a:lnTo>
                  <a:cubicBezTo>
                    <a:pt x="-19" y="20859"/>
                    <a:pt x="-18" y="21117"/>
                    <a:pt x="59" y="21317"/>
                  </a:cubicBezTo>
                  <a:cubicBezTo>
                    <a:pt x="128" y="21497"/>
                    <a:pt x="249" y="21600"/>
                    <a:pt x="376" y="21587"/>
                  </a:cubicBezTo>
                  <a:lnTo>
                    <a:pt x="17813" y="21579"/>
                  </a:lnTo>
                  <a:cubicBezTo>
                    <a:pt x="17911" y="21586"/>
                    <a:pt x="18007" y="21549"/>
                    <a:pt x="18093" y="21470"/>
                  </a:cubicBezTo>
                  <a:cubicBezTo>
                    <a:pt x="18185" y="21386"/>
                    <a:pt x="18260" y="21258"/>
                    <a:pt x="18310" y="21103"/>
                  </a:cubicBezTo>
                  <a:lnTo>
                    <a:pt x="21509" y="11332"/>
                  </a:lnTo>
                  <a:cubicBezTo>
                    <a:pt x="21554" y="11170"/>
                    <a:pt x="21578" y="10993"/>
                    <a:pt x="21580" y="10814"/>
                  </a:cubicBezTo>
                  <a:cubicBezTo>
                    <a:pt x="21581" y="10628"/>
                    <a:pt x="21558" y="10443"/>
                    <a:pt x="21511" y="10273"/>
                  </a:cubicBezTo>
                  <a:lnTo>
                    <a:pt x="18301" y="438"/>
                  </a:lnTo>
                  <a:cubicBezTo>
                    <a:pt x="18261" y="314"/>
                    <a:pt x="18203" y="210"/>
                    <a:pt x="18133" y="135"/>
                  </a:cubicBezTo>
                  <a:cubicBezTo>
                    <a:pt x="18060" y="56"/>
                    <a:pt x="17976" y="12"/>
                    <a:pt x="17889" y="7"/>
                  </a:cubicBezTo>
                  <a:lnTo>
                    <a:pt x="387" y="0"/>
                  </a:lnTo>
                  <a:close/>
                </a:path>
              </a:pathLst>
            </a:custGeom>
            <a:solidFill>
              <a:schemeClr val="accent2">
                <a:lumMod val="75000"/>
              </a:schemeClr>
            </a:solidFill>
            <a:ln w="12700" cap="flat">
              <a:noFill/>
              <a:miter lim="400000"/>
            </a:ln>
            <a:effectLst/>
          </p:spPr>
          <p:txBody>
            <a:bodyPr wrap="square" lIns="22859" tIns="22859" rIns="22859" bIns="22859" numCol="1" anchor="ctr" anchorCtr="0">
              <a:noAutofit/>
            </a:bodyPr>
            <a:lstStyle/>
            <a:p>
              <a:pPr algn="ctr"/>
              <a:r>
                <a:rPr lang="sv-SE" sz="1600" dirty="0">
                  <a:solidFill>
                    <a:schemeClr val="bg1"/>
                  </a:solidFill>
                </a:rPr>
                <a:t>GRÖN ZON</a:t>
              </a:r>
              <a:endParaRPr sz="1600" dirty="0">
                <a:solidFill>
                  <a:schemeClr val="bg1"/>
                </a:solidFill>
              </a:endParaRPr>
            </a:p>
          </p:txBody>
        </p:sp>
        <p:sp>
          <p:nvSpPr>
            <p:cNvPr id="8" name="Shape">
              <a:extLst>
                <a:ext uri="{FF2B5EF4-FFF2-40B4-BE49-F238E27FC236}">
                  <a16:creationId xmlns:a16="http://schemas.microsoft.com/office/drawing/2014/main" id="{E605F5E2-8810-2155-2A60-8397EF37A798}"/>
                </a:ext>
              </a:extLst>
            </p:cNvPr>
            <p:cNvSpPr/>
            <p:nvPr/>
          </p:nvSpPr>
          <p:spPr>
            <a:xfrm>
              <a:off x="1699106" y="3386353"/>
              <a:ext cx="1426352" cy="601891"/>
            </a:xfrm>
            <a:custGeom>
              <a:avLst/>
              <a:gdLst/>
              <a:ahLst/>
              <a:cxnLst>
                <a:cxn ang="0">
                  <a:pos x="wd2" y="hd2"/>
                </a:cxn>
                <a:cxn ang="5400000">
                  <a:pos x="wd2" y="hd2"/>
                </a:cxn>
                <a:cxn ang="10800000">
                  <a:pos x="wd2" y="hd2"/>
                </a:cxn>
                <a:cxn ang="16200000">
                  <a:pos x="wd2" y="hd2"/>
                </a:cxn>
              </a:cxnLst>
              <a:rect l="0" t="0" r="r" b="b"/>
              <a:pathLst>
                <a:path w="21579" h="21588" extrusionOk="0">
                  <a:moveTo>
                    <a:pt x="387" y="0"/>
                  </a:moveTo>
                  <a:cubicBezTo>
                    <a:pt x="250" y="1"/>
                    <a:pt x="124" y="126"/>
                    <a:pt x="57" y="329"/>
                  </a:cubicBezTo>
                  <a:cubicBezTo>
                    <a:pt x="0" y="503"/>
                    <a:pt x="-6" y="714"/>
                    <a:pt x="42" y="897"/>
                  </a:cubicBezTo>
                  <a:lnTo>
                    <a:pt x="3069" y="10105"/>
                  </a:lnTo>
                  <a:cubicBezTo>
                    <a:pt x="3128" y="10285"/>
                    <a:pt x="3163" y="10485"/>
                    <a:pt x="3170" y="10691"/>
                  </a:cubicBezTo>
                  <a:cubicBezTo>
                    <a:pt x="3179" y="10949"/>
                    <a:pt x="3144" y="11205"/>
                    <a:pt x="3071" y="11430"/>
                  </a:cubicBezTo>
                  <a:lnTo>
                    <a:pt x="57" y="20658"/>
                  </a:lnTo>
                  <a:cubicBezTo>
                    <a:pt x="-19" y="20859"/>
                    <a:pt x="-18" y="21117"/>
                    <a:pt x="59" y="21317"/>
                  </a:cubicBezTo>
                  <a:cubicBezTo>
                    <a:pt x="128" y="21497"/>
                    <a:pt x="249" y="21600"/>
                    <a:pt x="376" y="21587"/>
                  </a:cubicBezTo>
                  <a:lnTo>
                    <a:pt x="17813" y="21579"/>
                  </a:lnTo>
                  <a:cubicBezTo>
                    <a:pt x="17911" y="21586"/>
                    <a:pt x="18007" y="21549"/>
                    <a:pt x="18093" y="21470"/>
                  </a:cubicBezTo>
                  <a:cubicBezTo>
                    <a:pt x="18185" y="21386"/>
                    <a:pt x="18260" y="21258"/>
                    <a:pt x="18310" y="21103"/>
                  </a:cubicBezTo>
                  <a:lnTo>
                    <a:pt x="21509" y="11332"/>
                  </a:lnTo>
                  <a:cubicBezTo>
                    <a:pt x="21554" y="11170"/>
                    <a:pt x="21578" y="10993"/>
                    <a:pt x="21580" y="10814"/>
                  </a:cubicBezTo>
                  <a:cubicBezTo>
                    <a:pt x="21581" y="10628"/>
                    <a:pt x="21558" y="10443"/>
                    <a:pt x="21511" y="10273"/>
                  </a:cubicBezTo>
                  <a:lnTo>
                    <a:pt x="18301" y="438"/>
                  </a:lnTo>
                  <a:cubicBezTo>
                    <a:pt x="18261" y="314"/>
                    <a:pt x="18203" y="210"/>
                    <a:pt x="18133" y="135"/>
                  </a:cubicBezTo>
                  <a:cubicBezTo>
                    <a:pt x="18060" y="56"/>
                    <a:pt x="17976" y="12"/>
                    <a:pt x="17889" y="7"/>
                  </a:cubicBezTo>
                  <a:lnTo>
                    <a:pt x="387" y="0"/>
                  </a:lnTo>
                  <a:close/>
                </a:path>
              </a:pathLst>
            </a:custGeom>
            <a:solidFill>
              <a:srgbClr val="4D77E3">
                <a:alpha val="64314"/>
              </a:srgbClr>
            </a:solidFill>
            <a:ln w="12700" cap="flat">
              <a:noFill/>
              <a:miter lim="400000"/>
            </a:ln>
            <a:effectLst/>
          </p:spPr>
          <p:txBody>
            <a:bodyPr wrap="square" lIns="22859" tIns="22859" rIns="22859" bIns="22859" numCol="1" anchor="ctr" anchorCtr="0">
              <a:noAutofit/>
            </a:bodyPr>
            <a:lstStyle/>
            <a:p>
              <a:pPr algn="ctr"/>
              <a:r>
                <a:rPr lang="sv-SE" sz="1600" dirty="0">
                  <a:solidFill>
                    <a:schemeClr val="bg1"/>
                  </a:solidFill>
                </a:rPr>
                <a:t>BLÅ ZON</a:t>
              </a:r>
              <a:endParaRPr sz="1600" dirty="0">
                <a:solidFill>
                  <a:schemeClr val="bg1"/>
                </a:solidFill>
              </a:endParaRPr>
            </a:p>
          </p:txBody>
        </p:sp>
        <p:sp>
          <p:nvSpPr>
            <p:cNvPr id="9" name="Shape">
              <a:extLst>
                <a:ext uri="{FF2B5EF4-FFF2-40B4-BE49-F238E27FC236}">
                  <a16:creationId xmlns:a16="http://schemas.microsoft.com/office/drawing/2014/main" id="{6338BE13-D6DB-8C71-9C18-C4E13B3BD5FD}"/>
                </a:ext>
              </a:extLst>
            </p:cNvPr>
            <p:cNvSpPr/>
            <p:nvPr/>
          </p:nvSpPr>
          <p:spPr>
            <a:xfrm>
              <a:off x="2941714" y="3386352"/>
              <a:ext cx="1426353" cy="601891"/>
            </a:xfrm>
            <a:custGeom>
              <a:avLst/>
              <a:gdLst/>
              <a:ahLst/>
              <a:cxnLst>
                <a:cxn ang="0">
                  <a:pos x="wd2" y="hd2"/>
                </a:cxn>
                <a:cxn ang="5400000">
                  <a:pos x="wd2" y="hd2"/>
                </a:cxn>
                <a:cxn ang="10800000">
                  <a:pos x="wd2" y="hd2"/>
                </a:cxn>
                <a:cxn ang="16200000">
                  <a:pos x="wd2" y="hd2"/>
                </a:cxn>
              </a:cxnLst>
              <a:rect l="0" t="0" r="r" b="b"/>
              <a:pathLst>
                <a:path w="21579" h="21588" extrusionOk="0">
                  <a:moveTo>
                    <a:pt x="387" y="0"/>
                  </a:moveTo>
                  <a:cubicBezTo>
                    <a:pt x="250" y="1"/>
                    <a:pt x="124" y="126"/>
                    <a:pt x="57" y="329"/>
                  </a:cubicBezTo>
                  <a:cubicBezTo>
                    <a:pt x="0" y="503"/>
                    <a:pt x="-6" y="714"/>
                    <a:pt x="42" y="897"/>
                  </a:cubicBezTo>
                  <a:lnTo>
                    <a:pt x="3069" y="10105"/>
                  </a:lnTo>
                  <a:cubicBezTo>
                    <a:pt x="3128" y="10285"/>
                    <a:pt x="3163" y="10485"/>
                    <a:pt x="3170" y="10691"/>
                  </a:cubicBezTo>
                  <a:cubicBezTo>
                    <a:pt x="3179" y="10949"/>
                    <a:pt x="3144" y="11205"/>
                    <a:pt x="3071" y="11430"/>
                  </a:cubicBezTo>
                  <a:lnTo>
                    <a:pt x="57" y="20658"/>
                  </a:lnTo>
                  <a:cubicBezTo>
                    <a:pt x="-19" y="20859"/>
                    <a:pt x="-18" y="21117"/>
                    <a:pt x="59" y="21317"/>
                  </a:cubicBezTo>
                  <a:cubicBezTo>
                    <a:pt x="128" y="21497"/>
                    <a:pt x="249" y="21600"/>
                    <a:pt x="376" y="21587"/>
                  </a:cubicBezTo>
                  <a:lnTo>
                    <a:pt x="17813" y="21579"/>
                  </a:lnTo>
                  <a:cubicBezTo>
                    <a:pt x="17911" y="21586"/>
                    <a:pt x="18007" y="21549"/>
                    <a:pt x="18093" y="21470"/>
                  </a:cubicBezTo>
                  <a:cubicBezTo>
                    <a:pt x="18185" y="21386"/>
                    <a:pt x="18260" y="21258"/>
                    <a:pt x="18310" y="21103"/>
                  </a:cubicBezTo>
                  <a:lnTo>
                    <a:pt x="21509" y="11332"/>
                  </a:lnTo>
                  <a:cubicBezTo>
                    <a:pt x="21554" y="11170"/>
                    <a:pt x="21578" y="10993"/>
                    <a:pt x="21580" y="10814"/>
                  </a:cubicBezTo>
                  <a:cubicBezTo>
                    <a:pt x="21581" y="10628"/>
                    <a:pt x="21558" y="10443"/>
                    <a:pt x="21511" y="10273"/>
                  </a:cubicBezTo>
                  <a:lnTo>
                    <a:pt x="18301" y="438"/>
                  </a:lnTo>
                  <a:cubicBezTo>
                    <a:pt x="18261" y="314"/>
                    <a:pt x="18203" y="210"/>
                    <a:pt x="18133" y="135"/>
                  </a:cubicBezTo>
                  <a:cubicBezTo>
                    <a:pt x="18060" y="56"/>
                    <a:pt x="17976" y="12"/>
                    <a:pt x="17889" y="7"/>
                  </a:cubicBezTo>
                  <a:lnTo>
                    <a:pt x="387" y="0"/>
                  </a:lnTo>
                  <a:close/>
                </a:path>
              </a:pathLst>
            </a:custGeom>
            <a:solidFill>
              <a:srgbClr val="B4A6F5"/>
            </a:solidFill>
            <a:ln w="12700" cap="flat">
              <a:noFill/>
              <a:miter lim="400000"/>
            </a:ln>
            <a:effectLst/>
          </p:spPr>
          <p:txBody>
            <a:bodyPr wrap="square" lIns="22859" tIns="22859" rIns="22859" bIns="22859" numCol="1" anchor="ctr" anchorCtr="0">
              <a:noAutofit/>
            </a:bodyPr>
            <a:lstStyle/>
            <a:p>
              <a:pPr algn="ctr"/>
              <a:r>
                <a:rPr lang="sv-SE" sz="1600" dirty="0">
                  <a:solidFill>
                    <a:schemeClr val="bg1"/>
                  </a:solidFill>
                </a:rPr>
                <a:t>LILA ZON</a:t>
              </a:r>
              <a:endParaRPr sz="1600" dirty="0">
                <a:solidFill>
                  <a:schemeClr val="bg1"/>
                </a:solidFill>
              </a:endParaRPr>
            </a:p>
          </p:txBody>
        </p:sp>
        <p:sp>
          <p:nvSpPr>
            <p:cNvPr id="10" name="Shape">
              <a:extLst>
                <a:ext uri="{FF2B5EF4-FFF2-40B4-BE49-F238E27FC236}">
                  <a16:creationId xmlns:a16="http://schemas.microsoft.com/office/drawing/2014/main" id="{576AF3A9-4183-FF3E-AAD0-D24F80E6EA6A}"/>
                </a:ext>
              </a:extLst>
            </p:cNvPr>
            <p:cNvSpPr/>
            <p:nvPr/>
          </p:nvSpPr>
          <p:spPr>
            <a:xfrm>
              <a:off x="4184322" y="3386352"/>
              <a:ext cx="1426353" cy="601891"/>
            </a:xfrm>
            <a:custGeom>
              <a:avLst/>
              <a:gdLst/>
              <a:ahLst/>
              <a:cxnLst>
                <a:cxn ang="0">
                  <a:pos x="wd2" y="hd2"/>
                </a:cxn>
                <a:cxn ang="5400000">
                  <a:pos x="wd2" y="hd2"/>
                </a:cxn>
                <a:cxn ang="10800000">
                  <a:pos x="wd2" y="hd2"/>
                </a:cxn>
                <a:cxn ang="16200000">
                  <a:pos x="wd2" y="hd2"/>
                </a:cxn>
              </a:cxnLst>
              <a:rect l="0" t="0" r="r" b="b"/>
              <a:pathLst>
                <a:path w="21579" h="21588" extrusionOk="0">
                  <a:moveTo>
                    <a:pt x="387" y="0"/>
                  </a:moveTo>
                  <a:cubicBezTo>
                    <a:pt x="250" y="1"/>
                    <a:pt x="124" y="126"/>
                    <a:pt x="57" y="329"/>
                  </a:cubicBezTo>
                  <a:cubicBezTo>
                    <a:pt x="0" y="503"/>
                    <a:pt x="-6" y="714"/>
                    <a:pt x="42" y="897"/>
                  </a:cubicBezTo>
                  <a:lnTo>
                    <a:pt x="3069" y="10105"/>
                  </a:lnTo>
                  <a:cubicBezTo>
                    <a:pt x="3128" y="10285"/>
                    <a:pt x="3163" y="10485"/>
                    <a:pt x="3170" y="10691"/>
                  </a:cubicBezTo>
                  <a:cubicBezTo>
                    <a:pt x="3179" y="10949"/>
                    <a:pt x="3144" y="11205"/>
                    <a:pt x="3071" y="11430"/>
                  </a:cubicBezTo>
                  <a:lnTo>
                    <a:pt x="57" y="20658"/>
                  </a:lnTo>
                  <a:cubicBezTo>
                    <a:pt x="-19" y="20859"/>
                    <a:pt x="-18" y="21117"/>
                    <a:pt x="59" y="21317"/>
                  </a:cubicBezTo>
                  <a:cubicBezTo>
                    <a:pt x="128" y="21497"/>
                    <a:pt x="249" y="21600"/>
                    <a:pt x="376" y="21587"/>
                  </a:cubicBezTo>
                  <a:lnTo>
                    <a:pt x="17813" y="21579"/>
                  </a:lnTo>
                  <a:cubicBezTo>
                    <a:pt x="17911" y="21586"/>
                    <a:pt x="18007" y="21549"/>
                    <a:pt x="18093" y="21470"/>
                  </a:cubicBezTo>
                  <a:cubicBezTo>
                    <a:pt x="18185" y="21386"/>
                    <a:pt x="18260" y="21258"/>
                    <a:pt x="18310" y="21103"/>
                  </a:cubicBezTo>
                  <a:lnTo>
                    <a:pt x="21509" y="11332"/>
                  </a:lnTo>
                  <a:cubicBezTo>
                    <a:pt x="21554" y="11170"/>
                    <a:pt x="21578" y="10993"/>
                    <a:pt x="21580" y="10814"/>
                  </a:cubicBezTo>
                  <a:cubicBezTo>
                    <a:pt x="21581" y="10628"/>
                    <a:pt x="21558" y="10443"/>
                    <a:pt x="21511" y="10273"/>
                  </a:cubicBezTo>
                  <a:lnTo>
                    <a:pt x="18301" y="438"/>
                  </a:lnTo>
                  <a:cubicBezTo>
                    <a:pt x="18261" y="314"/>
                    <a:pt x="18203" y="210"/>
                    <a:pt x="18133" y="135"/>
                  </a:cubicBezTo>
                  <a:cubicBezTo>
                    <a:pt x="18060" y="56"/>
                    <a:pt x="17976" y="12"/>
                    <a:pt x="17889" y="7"/>
                  </a:cubicBezTo>
                  <a:lnTo>
                    <a:pt x="387" y="0"/>
                  </a:lnTo>
                  <a:close/>
                </a:path>
              </a:pathLst>
            </a:custGeom>
            <a:solidFill>
              <a:srgbClr val="C00000">
                <a:alpha val="59216"/>
              </a:srgbClr>
            </a:solidFill>
            <a:ln w="12700" cap="flat">
              <a:noFill/>
              <a:miter lim="400000"/>
            </a:ln>
            <a:effectLst/>
          </p:spPr>
          <p:txBody>
            <a:bodyPr wrap="square" lIns="22859" tIns="22859" rIns="22859" bIns="22859" numCol="1" anchor="ctr" anchorCtr="0">
              <a:noAutofit/>
            </a:bodyPr>
            <a:lstStyle/>
            <a:p>
              <a:pPr algn="ctr"/>
              <a:r>
                <a:rPr lang="sv-SE" sz="1600" dirty="0">
                  <a:solidFill>
                    <a:schemeClr val="bg1"/>
                  </a:solidFill>
                </a:rPr>
                <a:t>RÖD ZON</a:t>
              </a:r>
              <a:endParaRPr sz="1600" dirty="0">
                <a:solidFill>
                  <a:schemeClr val="bg1"/>
                </a:solidFill>
              </a:endParaRPr>
            </a:p>
          </p:txBody>
        </p:sp>
        <p:sp>
          <p:nvSpPr>
            <p:cNvPr id="11" name="Rectangle 10">
              <a:extLst>
                <a:ext uri="{FF2B5EF4-FFF2-40B4-BE49-F238E27FC236}">
                  <a16:creationId xmlns:a16="http://schemas.microsoft.com/office/drawing/2014/main" id="{18577D1D-685A-0686-2F95-2A3B04868468}"/>
                </a:ext>
              </a:extLst>
            </p:cNvPr>
            <p:cNvSpPr/>
            <p:nvPr/>
          </p:nvSpPr>
          <p:spPr>
            <a:xfrm>
              <a:off x="1699106" y="3988243"/>
              <a:ext cx="1188000" cy="1321224"/>
            </a:xfrm>
            <a:prstGeom prst="rect">
              <a:avLst/>
            </a:prstGeom>
            <a:solidFill>
              <a:schemeClr val="bg1">
                <a:lumMod val="85000"/>
              </a:schemeClr>
            </a:solidFill>
          </p:spPr>
          <p:txBody>
            <a:bodyPr wrap="square" lIns="0" tIns="0" rIns="0" bIns="0" numCol="1">
              <a:spAutoFit/>
            </a:bodyPr>
            <a:lstStyle/>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Vassa skämt</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Maskning</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Bortförklaringar</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Skvaller</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Alliansbildning</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Lobbying</a:t>
              </a:r>
            </a:p>
            <a:p>
              <a:pPr marL="171450" indent="-171450">
                <a:lnSpc>
                  <a:spcPct val="150000"/>
                </a:lnSpc>
                <a:buFont typeface="Arial" panose="020B0604020202020204" pitchFamily="34" charset="0"/>
                <a:buChar char="•"/>
              </a:pPr>
              <a:endPar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326AB1D1-7D50-A99F-035B-1E9492F5A454}"/>
                </a:ext>
              </a:extLst>
            </p:cNvPr>
            <p:cNvSpPr/>
            <p:nvPr/>
          </p:nvSpPr>
          <p:spPr>
            <a:xfrm>
              <a:off x="2948753" y="3988243"/>
              <a:ext cx="1188000" cy="1321224"/>
            </a:xfrm>
            <a:prstGeom prst="rect">
              <a:avLst/>
            </a:prstGeom>
            <a:solidFill>
              <a:schemeClr val="accent6">
                <a:lumMod val="20000"/>
                <a:lumOff val="80000"/>
              </a:schemeClr>
            </a:solidFill>
          </p:spPr>
          <p:txBody>
            <a:bodyPr wrap="square" lIns="0" tIns="0" rIns="0" bIns="0" numCol="1">
              <a:spAutoFit/>
            </a:bodyPr>
            <a:lstStyle/>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Kommunikation blir mer formell</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Indirekt kommunikation</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Hat (olika uttryck)</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Kommunikation upphör</a:t>
              </a:r>
            </a:p>
          </p:txBody>
        </p:sp>
        <p:sp>
          <p:nvSpPr>
            <p:cNvPr id="13" name="Rectangle 12">
              <a:extLst>
                <a:ext uri="{FF2B5EF4-FFF2-40B4-BE49-F238E27FC236}">
                  <a16:creationId xmlns:a16="http://schemas.microsoft.com/office/drawing/2014/main" id="{F2BE3675-E91E-91B2-3E2A-5FB4A3709065}"/>
                </a:ext>
              </a:extLst>
            </p:cNvPr>
            <p:cNvSpPr/>
            <p:nvPr/>
          </p:nvSpPr>
          <p:spPr>
            <a:xfrm>
              <a:off x="4195267" y="3988243"/>
              <a:ext cx="1188000" cy="1321224"/>
            </a:xfrm>
            <a:prstGeom prst="rect">
              <a:avLst/>
            </a:prstGeom>
            <a:solidFill>
              <a:schemeClr val="accent6">
                <a:lumMod val="40000"/>
                <a:lumOff val="60000"/>
              </a:schemeClr>
            </a:solidFill>
          </p:spPr>
          <p:txBody>
            <a:bodyPr wrap="square" lIns="0" tIns="0" rIns="0" bIns="0" numCol="1">
              <a:spAutoFit/>
            </a:bodyPr>
            <a:lstStyle/>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Hot</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Protest</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Sabotage</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Våld (psykologiskt och fysiskt)</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Separation</a:t>
              </a:r>
            </a:p>
            <a:p>
              <a:pPr>
                <a:lnSpc>
                  <a:spcPct val="150000"/>
                </a:lnSpc>
              </a:pPr>
              <a:endPar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55B194C5-E99C-3818-0D0C-D688E8BD227D}"/>
                </a:ext>
              </a:extLst>
            </p:cNvPr>
            <p:cNvSpPr/>
            <p:nvPr/>
          </p:nvSpPr>
          <p:spPr>
            <a:xfrm>
              <a:off x="441216" y="3988243"/>
              <a:ext cx="1188000" cy="1321224"/>
            </a:xfrm>
            <a:prstGeom prst="rect">
              <a:avLst/>
            </a:prstGeom>
            <a:solidFill>
              <a:schemeClr val="bg1">
                <a:lumMod val="95000"/>
              </a:schemeClr>
            </a:solidFill>
          </p:spPr>
          <p:txBody>
            <a:bodyPr wrap="square" lIns="0" tIns="0" rIns="0" bIns="0" numCol="1">
              <a:spAutoFit/>
            </a:bodyPr>
            <a:lstStyle/>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Öppenhet</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Klarhet</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Samverkan</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Förtroende</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Tillit</a:t>
              </a:r>
            </a:p>
            <a:p>
              <a:pPr marL="171450" indent="-171450">
                <a:lnSpc>
                  <a:spcPct val="150000"/>
                </a:lnSpc>
                <a:buFont typeface="Arial" panose="020B0604020202020204" pitchFamily="34" charset="0"/>
                <a:buChar char="•"/>
              </a:pPr>
              <a:r>
                <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rPr>
                <a:t>Kreativitet</a:t>
              </a:r>
            </a:p>
            <a:p>
              <a:pPr marL="171450" indent="-171450">
                <a:lnSpc>
                  <a:spcPct val="150000"/>
                </a:lnSpc>
                <a:buFont typeface="Arial" panose="020B0604020202020204" pitchFamily="34" charset="0"/>
                <a:buChar char="•"/>
              </a:pPr>
              <a:endParaRPr lang="sv-SE" sz="1100" dirty="0">
                <a:solidFill>
                  <a:schemeClr val="bg1">
                    <a:lumMod val="50000"/>
                  </a:schemeClr>
                </a:solidFill>
                <a:latin typeface="PT Sans" panose="020B0503020203020204" pitchFamily="34" charset="0"/>
                <a:ea typeface="PT Sans" panose="020B0503020203020204" pitchFamily="34" charset="0"/>
                <a:cs typeface="Open Sans" panose="020B0606030504020204" pitchFamily="34" charset="0"/>
              </a:endParaRPr>
            </a:p>
          </p:txBody>
        </p:sp>
      </p:grpSp>
      <p:pic>
        <p:nvPicPr>
          <p:cNvPr id="16" name="Picture 15" descr="Shape&#10;&#10;Description automatically generated">
            <a:extLst>
              <a:ext uri="{FF2B5EF4-FFF2-40B4-BE49-F238E27FC236}">
                <a16:creationId xmlns:a16="http://schemas.microsoft.com/office/drawing/2014/main" id="{696E25C0-27C6-2C3A-B41F-B8FBF71175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966759" y="5188054"/>
            <a:ext cx="2916074" cy="5579310"/>
          </a:xfrm>
          <a:prstGeom prst="rect">
            <a:avLst/>
          </a:prstGeom>
        </p:spPr>
      </p:pic>
      <p:sp>
        <p:nvSpPr>
          <p:cNvPr id="17" name="Content Placeholder 2">
            <a:extLst>
              <a:ext uri="{FF2B5EF4-FFF2-40B4-BE49-F238E27FC236}">
                <a16:creationId xmlns:a16="http://schemas.microsoft.com/office/drawing/2014/main" id="{8B6756AE-CC42-5EDD-3EA0-E98DEEB01DF0}"/>
              </a:ext>
            </a:extLst>
          </p:cNvPr>
          <p:cNvSpPr txBox="1">
            <a:spLocks/>
          </p:cNvSpPr>
          <p:nvPr/>
        </p:nvSpPr>
        <p:spPr>
          <a:xfrm>
            <a:off x="467284" y="6381171"/>
            <a:ext cx="5915025" cy="276999"/>
          </a:xfrm>
          <a:prstGeom prst="rect">
            <a:avLst/>
          </a:prstGeom>
          <a:solidFill>
            <a:srgbClr val="B9AB9F">
              <a:alpha val="20784"/>
            </a:srgbClr>
          </a:solidFill>
        </p:spPr>
        <p:txBody>
          <a:bodyPr wrap="square" rtlCol="0">
            <a:spAutoFit/>
          </a:bodyPr>
          <a:lstStyle>
            <a:defPPr>
              <a:defRPr lang="en-SE"/>
            </a:defPPr>
            <a:lvl1pPr marL="285750" indent="-285750">
              <a:buFont typeface="Arial" panose="020B0604020202020204" pitchFamily="34" charset="0"/>
              <a:buChar char="•"/>
              <a:defRPr sz="14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200" dirty="0">
                <a:latin typeface="Lato" panose="020F0502020204030203" pitchFamily="34" charset="0"/>
                <a:ea typeface="Lato" panose="020F0502020204030203" pitchFamily="34" charset="0"/>
                <a:cs typeface="Lato" panose="020F0502020204030203" pitchFamily="34" charset="0"/>
              </a:rPr>
              <a:t>Här är motståndslinjen i en annan form</a:t>
            </a:r>
            <a:endParaRPr lang="en-SE" sz="1200" dirty="0">
              <a:latin typeface="Lato" panose="020F0502020204030203" pitchFamily="34" charset="0"/>
              <a:ea typeface="Lato" panose="020F0502020204030203" pitchFamily="34" charset="0"/>
              <a:cs typeface="Lato" panose="020F0502020204030203" pitchFamily="34" charset="0"/>
            </a:endParaRPr>
          </a:p>
        </p:txBody>
      </p:sp>
      <p:pic>
        <p:nvPicPr>
          <p:cNvPr id="18" name="Picture 17" descr="Logo&#10;&#10;Description automatically generated">
            <a:extLst>
              <a:ext uri="{FF2B5EF4-FFF2-40B4-BE49-F238E27FC236}">
                <a16:creationId xmlns:a16="http://schemas.microsoft.com/office/drawing/2014/main" id="{8724859E-8D15-D01B-E93D-0D44A1B55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387464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F77799-A2B1-2512-9728-283D2106DBAF}"/>
              </a:ext>
            </a:extLst>
          </p:cNvPr>
          <p:cNvSpPr txBox="1"/>
          <p:nvPr/>
        </p:nvSpPr>
        <p:spPr>
          <a:xfrm>
            <a:off x="599367" y="2021341"/>
            <a:ext cx="6015038" cy="1754326"/>
          </a:xfrm>
          <a:prstGeom prst="rect">
            <a:avLst/>
          </a:prstGeom>
          <a:noFill/>
        </p:spPr>
        <p:txBody>
          <a:bodyPr wrap="square">
            <a:spAutoFit/>
          </a:bodyPr>
          <a:lstStyle/>
          <a:p>
            <a:r>
              <a:rPr lang="sv-SE" sz="1200" dirty="0">
                <a:latin typeface="Calibri Light" panose="020F0302020204030204" pitchFamily="34" charset="0"/>
                <a:ea typeface="Lato Light" panose="020F0502020204030203" pitchFamily="34" charset="0"/>
                <a:cs typeface="Calibri Light" panose="020F0302020204030204" pitchFamily="34" charset="0"/>
              </a:rPr>
              <a:t>Isberget illustrerar två processer som pågår samtidigt när människor interagerar. Medan en del saker är synliga, sker andra i det fördolda eller ”under ytan”.</a:t>
            </a:r>
            <a:br>
              <a:rPr lang="sv-SE" sz="1200" dirty="0">
                <a:latin typeface="Calibri Light" panose="020F0302020204030204" pitchFamily="34" charset="0"/>
                <a:ea typeface="Lato Light" panose="020F0502020204030203" pitchFamily="34" charset="0"/>
                <a:cs typeface="Calibri Light" panose="020F0302020204030204" pitchFamily="34" charset="0"/>
              </a:rPr>
            </a:br>
            <a:br>
              <a:rPr lang="sv-SE" sz="1200" dirty="0">
                <a:latin typeface="Calibri Light" panose="020F0302020204030204" pitchFamily="34" charset="0"/>
                <a:ea typeface="Lato Light" panose="020F0502020204030203" pitchFamily="34" charset="0"/>
                <a:cs typeface="Calibri Light" panose="020F0302020204030204" pitchFamily="34" charset="0"/>
              </a:rPr>
            </a:br>
            <a:r>
              <a:rPr lang="sv-SE" sz="1200" dirty="0">
                <a:latin typeface="Calibri Light" panose="020F0302020204030204" pitchFamily="34" charset="0"/>
                <a:ea typeface="Lato Light" panose="020F0502020204030203" pitchFamily="34" charset="0"/>
                <a:cs typeface="Calibri Light" panose="020F0302020204030204" pitchFamily="34" charset="0"/>
              </a:rPr>
              <a:t>Vi kallar det för den som är synlig för den primära processen och den som är osynlig för den sekundära.  </a:t>
            </a:r>
            <a:br>
              <a:rPr lang="sv-SE" sz="1200" dirty="0">
                <a:latin typeface="Calibri Light" panose="020F0302020204030204" pitchFamily="34" charset="0"/>
                <a:ea typeface="Lato Light" panose="020F0502020204030203" pitchFamily="34" charset="0"/>
                <a:cs typeface="Calibri Light" panose="020F0302020204030204" pitchFamily="34" charset="0"/>
              </a:rPr>
            </a:br>
            <a:br>
              <a:rPr lang="sv-SE" sz="1200" dirty="0">
                <a:latin typeface="Calibri Light" panose="020F0302020204030204" pitchFamily="34" charset="0"/>
                <a:ea typeface="Lato Light" panose="020F0502020204030203" pitchFamily="34" charset="0"/>
                <a:cs typeface="Calibri Light" panose="020F0302020204030204" pitchFamily="34" charset="0"/>
              </a:rPr>
            </a:br>
            <a:r>
              <a:rPr lang="sv-SE" sz="1200" dirty="0">
                <a:latin typeface="Calibri Light" panose="020F0302020204030204" pitchFamily="34" charset="0"/>
                <a:ea typeface="Lato Light" panose="020F0502020204030203" pitchFamily="34" charset="0"/>
                <a:cs typeface="Calibri Light" panose="020F0302020204030204" pitchFamily="34" charset="0"/>
              </a:rPr>
              <a:t>I hantering av konflikter är den sekundära processen mycket viktig. Vi strävar alltid efter att på ett tryggt sätt synliggöra den sekundära processen och antingen få acceptans för den eller integrera den. Vi säger att vi vill göra det osägbara sägbar och inkludera det i samtalet. </a:t>
            </a:r>
            <a:endParaRPr lang="sv-SE" sz="1200" dirty="0"/>
          </a:p>
        </p:txBody>
      </p:sp>
      <p:grpSp>
        <p:nvGrpSpPr>
          <p:cNvPr id="10" name="Group 9">
            <a:extLst>
              <a:ext uri="{FF2B5EF4-FFF2-40B4-BE49-F238E27FC236}">
                <a16:creationId xmlns:a16="http://schemas.microsoft.com/office/drawing/2014/main" id="{B196D5E8-9B00-D71D-8E8C-AEF4D1617041}"/>
              </a:ext>
            </a:extLst>
          </p:cNvPr>
          <p:cNvGrpSpPr/>
          <p:nvPr/>
        </p:nvGrpSpPr>
        <p:grpSpPr>
          <a:xfrm>
            <a:off x="1204962" y="4185888"/>
            <a:ext cx="4448073" cy="5227260"/>
            <a:chOff x="6595692" y="365125"/>
            <a:chExt cx="5596308" cy="6576636"/>
          </a:xfrm>
        </p:grpSpPr>
        <p:sp>
          <p:nvSpPr>
            <p:cNvPr id="11" name="Rectangle 10">
              <a:extLst>
                <a:ext uri="{FF2B5EF4-FFF2-40B4-BE49-F238E27FC236}">
                  <a16:creationId xmlns:a16="http://schemas.microsoft.com/office/drawing/2014/main" id="{C50710B1-6BC0-50F9-68ED-6DB00ABC278A}"/>
                </a:ext>
              </a:extLst>
            </p:cNvPr>
            <p:cNvSpPr/>
            <p:nvPr/>
          </p:nvSpPr>
          <p:spPr>
            <a:xfrm>
              <a:off x="6595692" y="1690688"/>
              <a:ext cx="5596307" cy="52510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pic>
          <p:nvPicPr>
            <p:cNvPr id="12" name="Picture 11" descr="A picture containing light&#10;&#10;Description automatically generated">
              <a:extLst>
                <a:ext uri="{FF2B5EF4-FFF2-40B4-BE49-F238E27FC236}">
                  <a16:creationId xmlns:a16="http://schemas.microsoft.com/office/drawing/2014/main" id="{F70D6292-77D7-3608-82F6-C1F12F709F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9406" y="543697"/>
              <a:ext cx="3431114" cy="5597612"/>
            </a:xfrm>
            <a:prstGeom prst="rect">
              <a:avLst/>
            </a:prstGeom>
          </p:spPr>
        </p:pic>
        <p:cxnSp>
          <p:nvCxnSpPr>
            <p:cNvPr id="13" name="Straight Connector 12">
              <a:extLst>
                <a:ext uri="{FF2B5EF4-FFF2-40B4-BE49-F238E27FC236}">
                  <a16:creationId xmlns:a16="http://schemas.microsoft.com/office/drawing/2014/main" id="{71A7C33F-12B2-0574-0C27-68AA96B12A16}"/>
                </a:ext>
              </a:extLst>
            </p:cNvPr>
            <p:cNvCxnSpPr>
              <a:cxnSpLocks/>
            </p:cNvCxnSpPr>
            <p:nvPr/>
          </p:nvCxnSpPr>
          <p:spPr>
            <a:xfrm>
              <a:off x="6595692" y="1690688"/>
              <a:ext cx="5596308" cy="0"/>
            </a:xfrm>
            <a:prstGeom prst="line">
              <a:avLst/>
            </a:prstGeom>
            <a:ln w="34925">
              <a:solidFill>
                <a:srgbClr val="100073"/>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1C3FF4D-106D-E388-8368-2FDF106C2642}"/>
                </a:ext>
              </a:extLst>
            </p:cNvPr>
            <p:cNvSpPr txBox="1"/>
            <p:nvPr/>
          </p:nvSpPr>
          <p:spPr>
            <a:xfrm>
              <a:off x="6839570" y="551680"/>
              <a:ext cx="1513521" cy="348504"/>
            </a:xfrm>
            <a:prstGeom prst="rect">
              <a:avLst/>
            </a:prstGeom>
            <a:noFill/>
          </p:spPr>
          <p:txBody>
            <a:bodyPr wrap="square" rtlCol="0">
              <a:spAutoFit/>
            </a:bodyPr>
            <a:lstStyle/>
            <a:p>
              <a:r>
                <a:rPr lang="sv-SE" sz="1200" i="1" dirty="0">
                  <a:latin typeface="Lato" panose="020F0502020204030203" pitchFamily="34" charset="0"/>
                  <a:ea typeface="Lato" panose="020F0502020204030203" pitchFamily="34" charset="0"/>
                  <a:cs typeface="Lato" panose="020F0502020204030203" pitchFamily="34" charset="0"/>
                </a:rPr>
                <a:t>Det som tillåts</a:t>
              </a:r>
            </a:p>
          </p:txBody>
        </p:sp>
        <p:sp>
          <p:nvSpPr>
            <p:cNvPr id="15" name="TextBox 14">
              <a:extLst>
                <a:ext uri="{FF2B5EF4-FFF2-40B4-BE49-F238E27FC236}">
                  <a16:creationId xmlns:a16="http://schemas.microsoft.com/office/drawing/2014/main" id="{171B75CC-F119-AF9A-6637-DBA4186B8A92}"/>
                </a:ext>
              </a:extLst>
            </p:cNvPr>
            <p:cNvSpPr txBox="1"/>
            <p:nvPr/>
          </p:nvSpPr>
          <p:spPr>
            <a:xfrm>
              <a:off x="9815593" y="365125"/>
              <a:ext cx="1513521" cy="348504"/>
            </a:xfrm>
            <a:prstGeom prst="rect">
              <a:avLst/>
            </a:prstGeom>
            <a:noFill/>
          </p:spPr>
          <p:txBody>
            <a:bodyPr wrap="square" rtlCol="0">
              <a:spAutoFit/>
            </a:bodyPr>
            <a:lstStyle/>
            <a:p>
              <a:r>
                <a:rPr lang="sv-SE" sz="1200" i="1" dirty="0">
                  <a:latin typeface="Lato" panose="020F0502020204030203" pitchFamily="34" charset="0"/>
                  <a:ea typeface="Lato" panose="020F0502020204030203" pitchFamily="34" charset="0"/>
                  <a:cs typeface="Lato" panose="020F0502020204030203" pitchFamily="34" charset="0"/>
                </a:rPr>
                <a:t>Makt</a:t>
              </a:r>
            </a:p>
          </p:txBody>
        </p:sp>
        <p:sp>
          <p:nvSpPr>
            <p:cNvPr id="16" name="TextBox 15">
              <a:extLst>
                <a:ext uri="{FF2B5EF4-FFF2-40B4-BE49-F238E27FC236}">
                  <a16:creationId xmlns:a16="http://schemas.microsoft.com/office/drawing/2014/main" id="{63345D57-AF1D-579E-1CF6-7751CD46E1FB}"/>
                </a:ext>
              </a:extLst>
            </p:cNvPr>
            <p:cNvSpPr txBox="1"/>
            <p:nvPr/>
          </p:nvSpPr>
          <p:spPr>
            <a:xfrm>
              <a:off x="10132541" y="1027905"/>
              <a:ext cx="1804037" cy="348504"/>
            </a:xfrm>
            <a:prstGeom prst="rect">
              <a:avLst/>
            </a:prstGeom>
            <a:noFill/>
          </p:spPr>
          <p:txBody>
            <a:bodyPr wrap="square" rtlCol="0">
              <a:spAutoFit/>
            </a:bodyPr>
            <a:lstStyle/>
            <a:p>
              <a:r>
                <a:rPr lang="sv-SE" sz="1200" i="1" dirty="0">
                  <a:latin typeface="Lato" panose="020F0502020204030203" pitchFamily="34" charset="0"/>
                  <a:ea typeface="Lato" panose="020F0502020204030203" pitchFamily="34" charset="0"/>
                  <a:cs typeface="Lato" panose="020F0502020204030203" pitchFamily="34" charset="0"/>
                </a:rPr>
                <a:t>Tolkningsföreträde</a:t>
              </a:r>
            </a:p>
          </p:txBody>
        </p:sp>
        <p:sp>
          <p:nvSpPr>
            <p:cNvPr id="17" name="TextBox 16">
              <a:extLst>
                <a:ext uri="{FF2B5EF4-FFF2-40B4-BE49-F238E27FC236}">
                  <a16:creationId xmlns:a16="http://schemas.microsoft.com/office/drawing/2014/main" id="{676E4D06-523C-381C-6EC6-D259A7492700}"/>
                </a:ext>
              </a:extLst>
            </p:cNvPr>
            <p:cNvSpPr txBox="1"/>
            <p:nvPr/>
          </p:nvSpPr>
          <p:spPr>
            <a:xfrm>
              <a:off x="6595692" y="1068806"/>
              <a:ext cx="1513521" cy="348504"/>
            </a:xfrm>
            <a:prstGeom prst="rect">
              <a:avLst/>
            </a:prstGeom>
            <a:noFill/>
          </p:spPr>
          <p:txBody>
            <a:bodyPr wrap="square" rtlCol="0">
              <a:spAutoFit/>
            </a:bodyPr>
            <a:lstStyle/>
            <a:p>
              <a:r>
                <a:rPr lang="sv-SE" sz="1200" i="1" dirty="0">
                  <a:latin typeface="Lato" panose="020F0502020204030203" pitchFamily="34" charset="0"/>
                  <a:ea typeface="Lato" panose="020F0502020204030203" pitchFamily="34" charset="0"/>
                  <a:cs typeface="Lato" panose="020F0502020204030203" pitchFamily="34" charset="0"/>
                </a:rPr>
                <a:t>Normen</a:t>
              </a:r>
            </a:p>
          </p:txBody>
        </p:sp>
        <p:sp>
          <p:nvSpPr>
            <p:cNvPr id="18" name="TextBox 17">
              <a:extLst>
                <a:ext uri="{FF2B5EF4-FFF2-40B4-BE49-F238E27FC236}">
                  <a16:creationId xmlns:a16="http://schemas.microsoft.com/office/drawing/2014/main" id="{60C82727-0408-4F36-E07A-29B9FBA8AA71}"/>
                </a:ext>
              </a:extLst>
            </p:cNvPr>
            <p:cNvSpPr txBox="1"/>
            <p:nvPr/>
          </p:nvSpPr>
          <p:spPr>
            <a:xfrm>
              <a:off x="7937338" y="2540463"/>
              <a:ext cx="1513521" cy="348504"/>
            </a:xfrm>
            <a:prstGeom prst="rect">
              <a:avLst/>
            </a:prstGeom>
            <a:noFill/>
          </p:spPr>
          <p:txBody>
            <a:bodyPr wrap="square" rtlCol="0">
              <a:spAutoFit/>
            </a:bodyPr>
            <a:lstStyle/>
            <a:p>
              <a:r>
                <a:rPr lang="sv-SE" sz="1200" i="1" dirty="0">
                  <a:latin typeface="Lato" panose="020F0502020204030203" pitchFamily="34" charset="0"/>
                  <a:ea typeface="Lato" panose="020F0502020204030203" pitchFamily="34" charset="0"/>
                  <a:cs typeface="Lato" panose="020F0502020204030203" pitchFamily="34" charset="0"/>
                </a:rPr>
                <a:t>Känslor</a:t>
              </a:r>
            </a:p>
          </p:txBody>
        </p:sp>
        <p:sp>
          <p:nvSpPr>
            <p:cNvPr id="19" name="TextBox 18">
              <a:extLst>
                <a:ext uri="{FF2B5EF4-FFF2-40B4-BE49-F238E27FC236}">
                  <a16:creationId xmlns:a16="http://schemas.microsoft.com/office/drawing/2014/main" id="{086CB003-354B-25AB-D306-27E9415F91AB}"/>
                </a:ext>
              </a:extLst>
            </p:cNvPr>
            <p:cNvSpPr txBox="1"/>
            <p:nvPr/>
          </p:nvSpPr>
          <p:spPr>
            <a:xfrm>
              <a:off x="8909536" y="1996271"/>
              <a:ext cx="1513521" cy="348504"/>
            </a:xfrm>
            <a:prstGeom prst="rect">
              <a:avLst/>
            </a:prstGeom>
            <a:noFill/>
          </p:spPr>
          <p:txBody>
            <a:bodyPr wrap="square" rtlCol="0">
              <a:spAutoFit/>
            </a:bodyPr>
            <a:lstStyle/>
            <a:p>
              <a:r>
                <a:rPr lang="sv-SE" sz="1200" i="1" dirty="0">
                  <a:latin typeface="Lato" panose="020F0502020204030203" pitchFamily="34" charset="0"/>
                  <a:ea typeface="Lato" panose="020F0502020204030203" pitchFamily="34" charset="0"/>
                  <a:cs typeface="Lato" panose="020F0502020204030203" pitchFamily="34" charset="0"/>
                </a:rPr>
                <a:t>Tankar &amp; idéer</a:t>
              </a:r>
            </a:p>
          </p:txBody>
        </p:sp>
        <p:sp>
          <p:nvSpPr>
            <p:cNvPr id="20" name="TextBox 19">
              <a:extLst>
                <a:ext uri="{FF2B5EF4-FFF2-40B4-BE49-F238E27FC236}">
                  <a16:creationId xmlns:a16="http://schemas.microsoft.com/office/drawing/2014/main" id="{D2B4DE19-243E-CAAB-6F37-0A2BF79AB20A}"/>
                </a:ext>
              </a:extLst>
            </p:cNvPr>
            <p:cNvSpPr txBox="1"/>
            <p:nvPr/>
          </p:nvSpPr>
          <p:spPr>
            <a:xfrm>
              <a:off x="9058832" y="2709740"/>
              <a:ext cx="2270282" cy="348504"/>
            </a:xfrm>
            <a:prstGeom prst="rect">
              <a:avLst/>
            </a:prstGeom>
            <a:noFill/>
          </p:spPr>
          <p:txBody>
            <a:bodyPr wrap="square" rtlCol="0">
              <a:spAutoFit/>
            </a:bodyPr>
            <a:lstStyle/>
            <a:p>
              <a:r>
                <a:rPr lang="sv-SE" sz="1200" i="1" dirty="0">
                  <a:latin typeface="Lato" panose="020F0502020204030203" pitchFamily="34" charset="0"/>
                  <a:ea typeface="Lato" panose="020F0502020204030203" pitchFamily="34" charset="0"/>
                  <a:cs typeface="Lato" panose="020F0502020204030203" pitchFamily="34" charset="0"/>
                </a:rPr>
                <a:t>Det som censureras</a:t>
              </a:r>
            </a:p>
          </p:txBody>
        </p:sp>
        <p:sp>
          <p:nvSpPr>
            <p:cNvPr id="21" name="TextBox 20">
              <a:extLst>
                <a:ext uri="{FF2B5EF4-FFF2-40B4-BE49-F238E27FC236}">
                  <a16:creationId xmlns:a16="http://schemas.microsoft.com/office/drawing/2014/main" id="{1C73BE85-CB1E-3A4C-F7D0-58CE111CC27F}"/>
                </a:ext>
              </a:extLst>
            </p:cNvPr>
            <p:cNvSpPr txBox="1"/>
            <p:nvPr/>
          </p:nvSpPr>
          <p:spPr>
            <a:xfrm>
              <a:off x="8371582" y="3313292"/>
              <a:ext cx="2270282" cy="813176"/>
            </a:xfrm>
            <a:prstGeom prst="rect">
              <a:avLst/>
            </a:prstGeom>
            <a:noFill/>
          </p:spPr>
          <p:txBody>
            <a:bodyPr wrap="square" rtlCol="0">
              <a:spAutoFit/>
            </a:bodyPr>
            <a:lstStyle/>
            <a:p>
              <a:pPr algn="ctr"/>
              <a:r>
                <a:rPr lang="sv-SE" sz="1200" i="1" dirty="0">
                  <a:latin typeface="Lato" panose="020F0502020204030203" pitchFamily="34" charset="0"/>
                  <a:ea typeface="Lato" panose="020F0502020204030203" pitchFamily="34" charset="0"/>
                  <a:cs typeface="Lato" panose="020F0502020204030203" pitchFamily="34" charset="0"/>
                </a:rPr>
                <a:t>De kom känner sig inte hörda eller tagna på allvar</a:t>
              </a:r>
            </a:p>
          </p:txBody>
        </p:sp>
        <p:sp>
          <p:nvSpPr>
            <p:cNvPr id="22" name="TextBox 21">
              <a:extLst>
                <a:ext uri="{FF2B5EF4-FFF2-40B4-BE49-F238E27FC236}">
                  <a16:creationId xmlns:a16="http://schemas.microsoft.com/office/drawing/2014/main" id="{A282F5F6-560D-0793-702A-59F25AD64E6D}"/>
                </a:ext>
              </a:extLst>
            </p:cNvPr>
            <p:cNvSpPr txBox="1"/>
            <p:nvPr/>
          </p:nvSpPr>
          <p:spPr>
            <a:xfrm>
              <a:off x="9314962" y="4432030"/>
              <a:ext cx="1513521" cy="348504"/>
            </a:xfrm>
            <a:prstGeom prst="rect">
              <a:avLst/>
            </a:prstGeom>
            <a:noFill/>
          </p:spPr>
          <p:txBody>
            <a:bodyPr wrap="square" rtlCol="0">
              <a:spAutoFit/>
            </a:bodyPr>
            <a:lstStyle/>
            <a:p>
              <a:r>
                <a:rPr lang="sv-SE" sz="1200" i="1" dirty="0">
                  <a:latin typeface="Lato" panose="020F0502020204030203" pitchFamily="34" charset="0"/>
                  <a:ea typeface="Lato" panose="020F0502020204030203" pitchFamily="34" charset="0"/>
                  <a:cs typeface="Lato" panose="020F0502020204030203" pitchFamily="34" charset="0"/>
                </a:rPr>
                <a:t>Trauma</a:t>
              </a:r>
            </a:p>
          </p:txBody>
        </p:sp>
      </p:grpSp>
      <p:sp>
        <p:nvSpPr>
          <p:cNvPr id="23" name="Rectangle 22">
            <a:extLst>
              <a:ext uri="{FF2B5EF4-FFF2-40B4-BE49-F238E27FC236}">
                <a16:creationId xmlns:a16="http://schemas.microsoft.com/office/drawing/2014/main" id="{8655C8AB-4DA5-C736-7A6A-BA66DD7F233D}"/>
              </a:ext>
            </a:extLst>
          </p:cNvPr>
          <p:cNvSpPr/>
          <p:nvPr/>
        </p:nvSpPr>
        <p:spPr>
          <a:xfrm>
            <a:off x="0" y="470254"/>
            <a:ext cx="3751055"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24" name="Title 3">
            <a:extLst>
              <a:ext uri="{FF2B5EF4-FFF2-40B4-BE49-F238E27FC236}">
                <a16:creationId xmlns:a16="http://schemas.microsoft.com/office/drawing/2014/main" id="{1282D474-C17F-6E33-C594-665B53DA1586}"/>
              </a:ext>
            </a:extLst>
          </p:cNvPr>
          <p:cNvSpPr txBox="1">
            <a:spLocks/>
          </p:cNvSpPr>
          <p:nvPr/>
        </p:nvSpPr>
        <p:spPr>
          <a:xfrm>
            <a:off x="471487" y="432889"/>
            <a:ext cx="5915025" cy="830997"/>
          </a:xfrm>
          <a:prstGeom prst="rect">
            <a:avLst/>
          </a:prstGeom>
        </p:spPr>
        <p:txBody>
          <a:bodyPr vert="horz" lIns="91440" tIns="45720" rIns="91440" bIns="45720" rtlCol="0" anchor="b">
            <a:normAutofit/>
          </a:bodyPr>
          <a:lstStyle>
            <a:lvl1pPr algn="ctr" defTabSz="1073084" rtl="0" eaLnBrk="1" latinLnBrk="0" hangingPunct="1">
              <a:lnSpc>
                <a:spcPct val="90000"/>
              </a:lnSpc>
              <a:spcBef>
                <a:spcPct val="0"/>
              </a:spcBef>
              <a:buNone/>
              <a:defRPr sz="7041"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l"/>
            <a:r>
              <a:rPr lang="sv-SE" sz="3600" dirty="0"/>
              <a:t>Isberget</a:t>
            </a:r>
          </a:p>
        </p:txBody>
      </p:sp>
      <p:pic>
        <p:nvPicPr>
          <p:cNvPr id="25" name="Picture 24" descr="Logo&#10;&#10;Description automatically generated">
            <a:extLst>
              <a:ext uri="{FF2B5EF4-FFF2-40B4-BE49-F238E27FC236}">
                <a16:creationId xmlns:a16="http://schemas.microsoft.com/office/drawing/2014/main" id="{D3EC8ED9-D704-EEA2-8B6D-81FD084A5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
        <p:nvSpPr>
          <p:cNvPr id="2" name="Slide Number Placeholder 1">
            <a:extLst>
              <a:ext uri="{FF2B5EF4-FFF2-40B4-BE49-F238E27FC236}">
                <a16:creationId xmlns:a16="http://schemas.microsoft.com/office/drawing/2014/main" id="{10CEF3EB-63B5-E8B5-9AF0-6B8C5F470F1A}"/>
              </a:ext>
            </a:extLst>
          </p:cNvPr>
          <p:cNvSpPr>
            <a:spLocks noGrp="1"/>
          </p:cNvSpPr>
          <p:nvPr>
            <p:ph type="sldNum" sz="quarter" idx="12"/>
          </p:nvPr>
        </p:nvSpPr>
        <p:spPr/>
        <p:txBody>
          <a:bodyPr/>
          <a:lstStyle/>
          <a:p>
            <a:fld id="{D644415C-87C7-814A-A85A-1EC1D35CFA13}" type="slidenum">
              <a:rPr lang="sv-SE" smtClean="0"/>
              <a:t>21</a:t>
            </a:fld>
            <a:endParaRPr lang="sv-SE"/>
          </a:p>
        </p:txBody>
      </p:sp>
    </p:spTree>
    <p:extLst>
      <p:ext uri="{BB962C8B-B14F-4D97-AF65-F5344CB8AC3E}">
        <p14:creationId xmlns:p14="http://schemas.microsoft.com/office/powerpoint/2010/main" val="291714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F794BA-0878-7A42-8290-C2EA25F18556}"/>
              </a:ext>
            </a:extLst>
          </p:cNvPr>
          <p:cNvGrpSpPr/>
          <p:nvPr/>
        </p:nvGrpSpPr>
        <p:grpSpPr>
          <a:xfrm>
            <a:off x="1333370" y="2033646"/>
            <a:ext cx="4191258" cy="2703466"/>
            <a:chOff x="10296" y="563913"/>
            <a:chExt cx="12192000" cy="6294087"/>
          </a:xfrm>
        </p:grpSpPr>
        <p:sp>
          <p:nvSpPr>
            <p:cNvPr id="5" name="Rectangle 4">
              <a:extLst>
                <a:ext uri="{FF2B5EF4-FFF2-40B4-BE49-F238E27FC236}">
                  <a16:creationId xmlns:a16="http://schemas.microsoft.com/office/drawing/2014/main" id="{5CB2E158-BAC0-8440-8ABB-BF6DB809C5F5}"/>
                </a:ext>
              </a:extLst>
            </p:cNvPr>
            <p:cNvSpPr/>
            <p:nvPr/>
          </p:nvSpPr>
          <p:spPr>
            <a:xfrm>
              <a:off x="10296" y="3429000"/>
              <a:ext cx="12192000" cy="3429000"/>
            </a:xfrm>
            <a:prstGeom prst="rect">
              <a:avLst/>
            </a:prstGeom>
            <a:gradFill>
              <a:gsLst>
                <a:gs pos="100000">
                  <a:schemeClr val="tx1">
                    <a:lumMod val="50000"/>
                    <a:lumOff val="50000"/>
                  </a:schemeClr>
                </a:gs>
                <a:gs pos="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p>
          </p:txBody>
        </p:sp>
        <p:sp>
          <p:nvSpPr>
            <p:cNvPr id="6" name="Rectangular Callout 5">
              <a:extLst>
                <a:ext uri="{FF2B5EF4-FFF2-40B4-BE49-F238E27FC236}">
                  <a16:creationId xmlns:a16="http://schemas.microsoft.com/office/drawing/2014/main" id="{C249259E-A2BB-4C46-B27D-C24E21DCEB53}"/>
                </a:ext>
              </a:extLst>
            </p:cNvPr>
            <p:cNvSpPr/>
            <p:nvPr/>
          </p:nvSpPr>
          <p:spPr>
            <a:xfrm>
              <a:off x="6277966" y="563913"/>
              <a:ext cx="3682313" cy="1458097"/>
            </a:xfrm>
            <a:prstGeom prst="wedgeRectCallout">
              <a:avLst>
                <a:gd name="adj1" fmla="val 85373"/>
                <a:gd name="adj2" fmla="val -2647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solidFill>
                  <a:schemeClr val="tx1"/>
                </a:solidFill>
              </a:endParaRPr>
            </a:p>
          </p:txBody>
        </p:sp>
        <p:sp>
          <p:nvSpPr>
            <p:cNvPr id="7" name="Rectangular Callout 6">
              <a:extLst>
                <a:ext uri="{FF2B5EF4-FFF2-40B4-BE49-F238E27FC236}">
                  <a16:creationId xmlns:a16="http://schemas.microsoft.com/office/drawing/2014/main" id="{BFCD3466-57A6-2045-B090-16FA2613D878}"/>
                </a:ext>
              </a:extLst>
            </p:cNvPr>
            <p:cNvSpPr/>
            <p:nvPr/>
          </p:nvSpPr>
          <p:spPr>
            <a:xfrm>
              <a:off x="1568589" y="954556"/>
              <a:ext cx="3682313" cy="1458097"/>
            </a:xfrm>
            <a:prstGeom prst="wedgeRectCallout">
              <a:avLst>
                <a:gd name="adj1" fmla="val -67797"/>
                <a:gd name="adj2" fmla="val -34029"/>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solidFill>
                  <a:schemeClr val="tx1"/>
                </a:solidFill>
              </a:endParaRPr>
            </a:p>
          </p:txBody>
        </p:sp>
        <p:sp>
          <p:nvSpPr>
            <p:cNvPr id="8" name="Cloud Callout 7">
              <a:extLst>
                <a:ext uri="{FF2B5EF4-FFF2-40B4-BE49-F238E27FC236}">
                  <a16:creationId xmlns:a16="http://schemas.microsoft.com/office/drawing/2014/main" id="{79C39FB4-4482-974B-8AB6-3B69F321CF6A}"/>
                </a:ext>
              </a:extLst>
            </p:cNvPr>
            <p:cNvSpPr/>
            <p:nvPr/>
          </p:nvSpPr>
          <p:spPr>
            <a:xfrm>
              <a:off x="1545622" y="3983509"/>
              <a:ext cx="2553729" cy="1433383"/>
            </a:xfrm>
            <a:prstGeom prst="cloudCallout">
              <a:avLst>
                <a:gd name="adj1" fmla="val -74363"/>
                <a:gd name="adj2" fmla="val -227111"/>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solidFill>
                  <a:schemeClr val="accent2">
                    <a:lumMod val="50000"/>
                  </a:schemeClr>
                </a:solidFill>
              </a:endParaRPr>
            </a:p>
          </p:txBody>
        </p:sp>
        <p:sp>
          <p:nvSpPr>
            <p:cNvPr id="9" name="Cloud Callout 8">
              <a:extLst>
                <a:ext uri="{FF2B5EF4-FFF2-40B4-BE49-F238E27FC236}">
                  <a16:creationId xmlns:a16="http://schemas.microsoft.com/office/drawing/2014/main" id="{FED02AFA-06FD-DB4D-B3D8-A500543601C9}"/>
                </a:ext>
              </a:extLst>
            </p:cNvPr>
            <p:cNvSpPr/>
            <p:nvPr/>
          </p:nvSpPr>
          <p:spPr>
            <a:xfrm flipH="1">
              <a:off x="9023005" y="4264357"/>
              <a:ext cx="2248931" cy="1433383"/>
            </a:xfrm>
            <a:prstGeom prst="cloudCallout">
              <a:avLst>
                <a:gd name="adj1" fmla="val -46501"/>
                <a:gd name="adj2" fmla="val -271821"/>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dirty="0">
                <a:solidFill>
                  <a:schemeClr val="tx1"/>
                </a:solidFill>
              </a:endParaRPr>
            </a:p>
          </p:txBody>
        </p:sp>
        <p:pic>
          <p:nvPicPr>
            <p:cNvPr id="10" name="Picture 9" descr="Shape&#10;&#10;Description automatically generated with low confidence">
              <a:extLst>
                <a:ext uri="{FF2B5EF4-FFF2-40B4-BE49-F238E27FC236}">
                  <a16:creationId xmlns:a16="http://schemas.microsoft.com/office/drawing/2014/main" id="{B4FE0EEA-1EDD-D542-A64A-66F880FAEB77}"/>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987344" y="790956"/>
              <a:ext cx="936529" cy="2751955"/>
            </a:xfrm>
            <a:prstGeom prst="rect">
              <a:avLst/>
            </a:prstGeom>
          </p:spPr>
        </p:pic>
        <p:pic>
          <p:nvPicPr>
            <p:cNvPr id="11" name="Picture 10" descr="Icon&#10;&#10;Description automatically generated">
              <a:extLst>
                <a:ext uri="{FF2B5EF4-FFF2-40B4-BE49-F238E27FC236}">
                  <a16:creationId xmlns:a16="http://schemas.microsoft.com/office/drawing/2014/main" id="{7FDF7529-2DF3-8A4B-BBED-2037F7DB8529}"/>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191346" y="816147"/>
              <a:ext cx="884411" cy="2751955"/>
            </a:xfrm>
            <a:prstGeom prst="rect">
              <a:avLst/>
            </a:prstGeom>
          </p:spPr>
        </p:pic>
        <p:pic>
          <p:nvPicPr>
            <p:cNvPr id="12" name="Picture 11" descr="A picture containing light&#10;&#10;Description automatically generated">
              <a:extLst>
                <a:ext uri="{FF2B5EF4-FFF2-40B4-BE49-F238E27FC236}">
                  <a16:creationId xmlns:a16="http://schemas.microsoft.com/office/drawing/2014/main" id="{92868E0F-981A-6D47-A103-13BDE20907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9135" y="2191657"/>
              <a:ext cx="2553729" cy="4666343"/>
            </a:xfrm>
            <a:prstGeom prst="rect">
              <a:avLst/>
            </a:prstGeom>
          </p:spPr>
        </p:pic>
        <p:cxnSp>
          <p:nvCxnSpPr>
            <p:cNvPr id="13" name="Straight Connector 12">
              <a:extLst>
                <a:ext uri="{FF2B5EF4-FFF2-40B4-BE49-F238E27FC236}">
                  <a16:creationId xmlns:a16="http://schemas.microsoft.com/office/drawing/2014/main" id="{17F3F979-A298-3B46-9088-9E83CA80B3F7}"/>
                </a:ext>
              </a:extLst>
            </p:cNvPr>
            <p:cNvCxnSpPr>
              <a:cxnSpLocks/>
            </p:cNvCxnSpPr>
            <p:nvPr/>
          </p:nvCxnSpPr>
          <p:spPr>
            <a:xfrm>
              <a:off x="3352800" y="3429000"/>
              <a:ext cx="532674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D72C24EE-DA75-0B43-A01E-7BAEAAAD01F8}"/>
              </a:ext>
            </a:extLst>
          </p:cNvPr>
          <p:cNvSpPr txBox="1">
            <a:spLocks/>
          </p:cNvSpPr>
          <p:nvPr/>
        </p:nvSpPr>
        <p:spPr>
          <a:xfrm>
            <a:off x="1333371" y="5168888"/>
            <a:ext cx="4191258" cy="4046549"/>
          </a:xfrm>
          <a:prstGeom prst="rect">
            <a:avLst/>
          </a:prstGeom>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sv-SE" sz="1200" dirty="0">
                <a:latin typeface="Lato" panose="020F0502020204030203" pitchFamily="34" charset="0"/>
                <a:ea typeface="Lato" panose="020F0502020204030203" pitchFamily="34" charset="0"/>
                <a:cs typeface="Lato" panose="020F0502020204030203" pitchFamily="34" charset="0"/>
              </a:rPr>
              <a:t>I de flesta samtal pågår två processer samtidigt. </a:t>
            </a:r>
          </a:p>
          <a:p>
            <a:pPr>
              <a:lnSpc>
                <a:spcPct val="130000"/>
              </a:lnSpc>
            </a:pPr>
            <a:r>
              <a:rPr lang="sv-SE" sz="1200" dirty="0">
                <a:latin typeface="Lato" panose="020F0502020204030203" pitchFamily="34" charset="0"/>
                <a:ea typeface="Lato" panose="020F0502020204030203" pitchFamily="34" charset="0"/>
                <a:cs typeface="Lato" panose="020F0502020204030203" pitchFamily="34" charset="0"/>
              </a:rPr>
              <a:t>En del av samtalet är synlig och består av allt dem som deltar i ser, säger och hör. </a:t>
            </a:r>
          </a:p>
          <a:p>
            <a:pPr>
              <a:lnSpc>
                <a:spcPct val="130000"/>
              </a:lnSpc>
            </a:pPr>
            <a:r>
              <a:rPr lang="sv-SE" sz="1200" dirty="0">
                <a:latin typeface="Lato" panose="020F0502020204030203" pitchFamily="34" charset="0"/>
                <a:ea typeface="Lato" panose="020F0502020204030203" pitchFamily="34" charset="0"/>
                <a:cs typeface="Lato" panose="020F0502020204030203" pitchFamily="34" charset="0"/>
              </a:rPr>
              <a:t>Den andra delen - den sekundära processen – innehåller tankar, känslor, önskar, drömmar, med mera som inte uttrycks. </a:t>
            </a:r>
          </a:p>
          <a:p>
            <a:pPr marL="0" indent="0">
              <a:lnSpc>
                <a:spcPct val="130000"/>
              </a:lnSpc>
              <a:buNone/>
            </a:pPr>
            <a:r>
              <a:rPr lang="sv-SE" sz="1200" i="1" dirty="0">
                <a:latin typeface="Lato" panose="020F0502020204030203" pitchFamily="34" charset="0"/>
                <a:ea typeface="Lato" panose="020F0502020204030203" pitchFamily="34" charset="0"/>
                <a:cs typeface="Lato" panose="020F0502020204030203" pitchFamily="34" charset="0"/>
              </a:rPr>
              <a:t>Ett exempel är när någon säger: ”vi vill att alla ska vara delaktiga”  men samtidigt tänker att inslag från deltagare är ett besvär som de hellre skulle undvika. </a:t>
            </a:r>
          </a:p>
          <a:p>
            <a:pPr marL="0" indent="0">
              <a:lnSpc>
                <a:spcPct val="130000"/>
              </a:lnSpc>
              <a:buNone/>
            </a:pPr>
            <a:r>
              <a:rPr lang="sv-SE" sz="1200" dirty="0">
                <a:latin typeface="Lato" panose="020F0502020204030203" pitchFamily="34" charset="0"/>
                <a:ea typeface="Lato" panose="020F0502020204030203" pitchFamily="34" charset="0"/>
                <a:cs typeface="Lato" panose="020F0502020204030203" pitchFamily="34" charset="0"/>
              </a:rPr>
              <a:t>I konfliktsammanhang pratar vi ibland om dubbla budskap – något som ofta orsakar spänning i samtal. Det är när någon säger en sak och tänker motsatsen, eller att de säger en sak men känner något helt annat. </a:t>
            </a:r>
          </a:p>
        </p:txBody>
      </p:sp>
      <p:sp>
        <p:nvSpPr>
          <p:cNvPr id="17" name="Rectangle 16">
            <a:extLst>
              <a:ext uri="{FF2B5EF4-FFF2-40B4-BE49-F238E27FC236}">
                <a16:creationId xmlns:a16="http://schemas.microsoft.com/office/drawing/2014/main" id="{A93744FE-1D69-3753-EE8E-3FD9F69AA66F}"/>
              </a:ext>
            </a:extLst>
          </p:cNvPr>
          <p:cNvSpPr/>
          <p:nvPr/>
        </p:nvSpPr>
        <p:spPr>
          <a:xfrm>
            <a:off x="0" y="470254"/>
            <a:ext cx="6386512" cy="9168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latin typeface="Source Sans Pro" panose="020B0503030403020204" pitchFamily="34" charset="0"/>
              <a:ea typeface="Source Sans Pro" panose="020B0503030403020204" pitchFamily="34" charset="0"/>
            </a:endParaRPr>
          </a:p>
        </p:txBody>
      </p:sp>
      <p:sp>
        <p:nvSpPr>
          <p:cNvPr id="18" name="Title 3">
            <a:extLst>
              <a:ext uri="{FF2B5EF4-FFF2-40B4-BE49-F238E27FC236}">
                <a16:creationId xmlns:a16="http://schemas.microsoft.com/office/drawing/2014/main" id="{37643654-C366-EE55-EF66-2CEE38098FB9}"/>
              </a:ext>
            </a:extLst>
          </p:cNvPr>
          <p:cNvSpPr txBox="1">
            <a:spLocks/>
          </p:cNvSpPr>
          <p:nvPr/>
        </p:nvSpPr>
        <p:spPr>
          <a:xfrm>
            <a:off x="471487" y="432889"/>
            <a:ext cx="5915025" cy="830997"/>
          </a:xfrm>
          <a:prstGeom prst="rect">
            <a:avLst/>
          </a:prstGeom>
        </p:spPr>
        <p:txBody>
          <a:bodyPr vert="horz" lIns="91440" tIns="45720" rIns="91440" bIns="45720" rtlCol="0" anchor="b">
            <a:normAutofit fontScale="92500"/>
          </a:bodyPr>
          <a:lstStyle>
            <a:lvl1pPr algn="ctr" defTabSz="1073084" rtl="0" eaLnBrk="1" latinLnBrk="0" hangingPunct="1">
              <a:lnSpc>
                <a:spcPct val="90000"/>
              </a:lnSpc>
              <a:spcBef>
                <a:spcPct val="0"/>
              </a:spcBef>
              <a:buNone/>
              <a:defRPr sz="7041"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l"/>
            <a:r>
              <a:rPr lang="sv-SE" sz="3600" dirty="0"/>
              <a:t>Primära och sekundära processer</a:t>
            </a:r>
          </a:p>
        </p:txBody>
      </p:sp>
      <p:pic>
        <p:nvPicPr>
          <p:cNvPr id="19" name="Picture 18" descr="Logo&#10;&#10;Description automatically generated">
            <a:extLst>
              <a:ext uri="{FF2B5EF4-FFF2-40B4-BE49-F238E27FC236}">
                <a16:creationId xmlns:a16="http://schemas.microsoft.com/office/drawing/2014/main" id="{97EE9DF0-E181-A620-438D-6A1C9708FB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92863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384344" y="149903"/>
            <a:ext cx="1204574" cy="92789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9180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4848139E-9AF2-CA81-B6A7-7749F0B64EAA}"/>
              </a:ext>
            </a:extLst>
          </p:cNvPr>
          <p:cNvSpPr txBox="1"/>
          <p:nvPr/>
        </p:nvSpPr>
        <p:spPr>
          <a:xfrm>
            <a:off x="1973262" y="1996767"/>
            <a:ext cx="4320000" cy="3785652"/>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Du kan använda dig av tre  enkla färdigheter för att hantera de flesta svåra samtal – såväl på individnivå som i större samtal med grupper eller på möten.</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Här kan du läsa mer om: </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Att använda öppna frågor</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Återspegling</a:t>
            </a:r>
          </a:p>
          <a:p>
            <a:pPr marL="171450" indent="-1714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Summering</a:t>
            </a:r>
          </a:p>
          <a:p>
            <a:pPr marL="171450" indent="-1714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Att använda ”taktisk empati” är ett viktigt avväpnande verktyg som kombinerar båda återspegling och frågor. Den används framförallt i förhandlingar och bygger på förhållningssättet som ligger till grund för vår konflikthanteringsarbete. </a:t>
            </a:r>
          </a:p>
          <a:p>
            <a:pPr marL="171450" indent="-1714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Dessa färdigheter har sin ursprung i medling och förhandling. Du kan läsa mer om inspirationen till dessa verktyg ii följande böcker: </a:t>
            </a:r>
          </a:p>
          <a:p>
            <a:r>
              <a:rPr lang="sv-SE" sz="1200" dirty="0">
                <a:latin typeface="Lato" panose="020F0502020204030203" pitchFamily="34" charset="0"/>
                <a:ea typeface="Lato" panose="020F0502020204030203" pitchFamily="34" charset="0"/>
                <a:cs typeface="Lato" panose="020F0502020204030203" pitchFamily="34" charset="0"/>
              </a:rPr>
              <a:t>Transformativ medling av </a:t>
            </a:r>
            <a:r>
              <a:rPr lang="sv-SE" sz="1200" dirty="0" err="1">
                <a:latin typeface="Lato" panose="020F0502020204030203" pitchFamily="34" charset="0"/>
                <a:ea typeface="Lato" panose="020F0502020204030203" pitchFamily="34" charset="0"/>
                <a:cs typeface="Lato" panose="020F0502020204030203" pitchFamily="34" charset="0"/>
              </a:rPr>
              <a:t>Baruch</a:t>
            </a:r>
            <a:r>
              <a:rPr lang="sv-SE" sz="1200" dirty="0">
                <a:latin typeface="Lato" panose="020F0502020204030203" pitchFamily="34" charset="0"/>
                <a:ea typeface="Lato" panose="020F0502020204030203" pitchFamily="34" charset="0"/>
                <a:cs typeface="Lato" panose="020F0502020204030203" pitchFamily="34" charset="0"/>
              </a:rPr>
              <a:t> Bush och </a:t>
            </a:r>
            <a:r>
              <a:rPr lang="sv-SE" sz="1200" dirty="0" err="1">
                <a:latin typeface="Lato" panose="020F0502020204030203" pitchFamily="34" charset="0"/>
                <a:ea typeface="Lato" panose="020F0502020204030203" pitchFamily="34" charset="0"/>
                <a:cs typeface="Lato" panose="020F0502020204030203" pitchFamily="34" charset="0"/>
              </a:rPr>
              <a:t>Josheph</a:t>
            </a:r>
            <a:r>
              <a:rPr lang="sv-SE" sz="1200" dirty="0">
                <a:latin typeface="Lato" panose="020F0502020204030203" pitchFamily="34" charset="0"/>
                <a:ea typeface="Lato" panose="020F0502020204030203" pitchFamily="34" charset="0"/>
                <a:cs typeface="Lato" panose="020F0502020204030203" pitchFamily="34" charset="0"/>
              </a:rPr>
              <a:t> </a:t>
            </a:r>
            <a:r>
              <a:rPr lang="sv-SE" sz="1200" dirty="0" err="1">
                <a:latin typeface="Lato" panose="020F0502020204030203" pitchFamily="34" charset="0"/>
                <a:ea typeface="Lato" panose="020F0502020204030203" pitchFamily="34" charset="0"/>
                <a:cs typeface="Lato" panose="020F0502020204030203" pitchFamily="34" charset="0"/>
              </a:rPr>
              <a:t>Folger</a:t>
            </a: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Möts aldrig halvvägs av Chris Voss</a:t>
            </a: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384344" y="463404"/>
            <a:ext cx="4644856"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t>Tre samtalsfärdigheter</a:t>
            </a:r>
            <a:endParaRPr lang="sv-SE" sz="3600" dirty="0"/>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208712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522B0640-504F-F976-3001-3CFF660E8A25}"/>
              </a:ext>
            </a:extLst>
          </p:cNvPr>
          <p:cNvSpPr/>
          <p:nvPr/>
        </p:nvSpPr>
        <p:spPr>
          <a:xfrm rot="5400000">
            <a:off x="-492997" y="492995"/>
            <a:ext cx="4510168" cy="3524173"/>
          </a:xfrm>
          <a:prstGeom prst="triangle">
            <a:avLst>
              <a:gd name="adj" fmla="val 0"/>
            </a:avLst>
          </a:prstGeom>
          <a:solidFill>
            <a:schemeClr val="accent3">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a:extLst>
              <a:ext uri="{FF2B5EF4-FFF2-40B4-BE49-F238E27FC236}">
                <a16:creationId xmlns:a16="http://schemas.microsoft.com/office/drawing/2014/main" id="{6C0A6949-1AE5-4E67-C4F6-EBD8336EF4C8}"/>
              </a:ext>
            </a:extLst>
          </p:cNvPr>
          <p:cNvSpPr txBox="1"/>
          <p:nvPr/>
        </p:nvSpPr>
        <p:spPr>
          <a:xfrm>
            <a:off x="2590748" y="5395836"/>
            <a:ext cx="3882907" cy="738664"/>
          </a:xfrm>
          <a:prstGeom prst="rect">
            <a:avLst/>
          </a:prstGeom>
          <a:noFill/>
        </p:spPr>
        <p:txBody>
          <a:bodyPr wrap="square">
            <a:spAutoFit/>
          </a:bodyPr>
          <a:lstStyle/>
          <a:p>
            <a:pPr algn="ctr"/>
            <a:r>
              <a:rPr lang="sv-SE" sz="1400" b="1" dirty="0">
                <a:latin typeface="PT Sans" panose="020B0503020203020204" pitchFamily="34" charset="77"/>
              </a:rPr>
              <a:t>En öppen fråga är en som inte har ja eller nej som svar och som inte försöker tvinga fram ett svar som du gärna vill höra</a:t>
            </a:r>
          </a:p>
        </p:txBody>
      </p:sp>
      <p:sp>
        <p:nvSpPr>
          <p:cNvPr id="9" name="Rectangle 8">
            <a:extLst>
              <a:ext uri="{FF2B5EF4-FFF2-40B4-BE49-F238E27FC236}">
                <a16:creationId xmlns:a16="http://schemas.microsoft.com/office/drawing/2014/main" id="{55FEF6E3-53B4-80D2-9E5F-F98F45ED8261}"/>
              </a:ext>
            </a:extLst>
          </p:cNvPr>
          <p:cNvSpPr/>
          <p:nvPr/>
        </p:nvSpPr>
        <p:spPr>
          <a:xfrm>
            <a:off x="0" y="613304"/>
            <a:ext cx="4357688" cy="9180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AC675DB5-46D1-DD7F-D6C8-E5F72383F42C}"/>
              </a:ext>
            </a:extLst>
          </p:cNvPr>
          <p:cNvSpPr txBox="1">
            <a:spLocks/>
          </p:cNvSpPr>
          <p:nvPr/>
        </p:nvSpPr>
        <p:spPr>
          <a:xfrm>
            <a:off x="384344" y="463404"/>
            <a:ext cx="3782922"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Öppna frågor</a:t>
            </a:r>
            <a:endParaRPr lang="sv-SE" sz="3600" dirty="0"/>
          </a:p>
        </p:txBody>
      </p:sp>
      <p:grpSp>
        <p:nvGrpSpPr>
          <p:cNvPr id="12" name="Group 11">
            <a:extLst>
              <a:ext uri="{FF2B5EF4-FFF2-40B4-BE49-F238E27FC236}">
                <a16:creationId xmlns:a16="http://schemas.microsoft.com/office/drawing/2014/main" id="{4DA4C374-EAD0-9B6A-C124-546EB18C7607}"/>
              </a:ext>
            </a:extLst>
          </p:cNvPr>
          <p:cNvGrpSpPr/>
          <p:nvPr/>
        </p:nvGrpSpPr>
        <p:grpSpPr>
          <a:xfrm>
            <a:off x="2919673" y="2000797"/>
            <a:ext cx="3195249" cy="3290921"/>
            <a:chOff x="6909930" y="183066"/>
            <a:chExt cx="4764327" cy="4906981"/>
          </a:xfrm>
        </p:grpSpPr>
        <p:sp>
          <p:nvSpPr>
            <p:cNvPr id="13" name="Rounded Rectangular Callout 12">
              <a:extLst>
                <a:ext uri="{FF2B5EF4-FFF2-40B4-BE49-F238E27FC236}">
                  <a16:creationId xmlns:a16="http://schemas.microsoft.com/office/drawing/2014/main" id="{2438F90E-EC80-9C88-4763-1301CD63165A}"/>
                </a:ext>
              </a:extLst>
            </p:cNvPr>
            <p:cNvSpPr/>
            <p:nvPr/>
          </p:nvSpPr>
          <p:spPr>
            <a:xfrm>
              <a:off x="7227254" y="813800"/>
              <a:ext cx="1240341" cy="1012823"/>
            </a:xfrm>
            <a:prstGeom prst="wedgeRoundRectCallout">
              <a:avLst>
                <a:gd name="adj1" fmla="val -54548"/>
                <a:gd name="adj2" fmla="val 165769"/>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pic>
          <p:nvPicPr>
            <p:cNvPr id="14" name="Picture 13" descr="Shape&#10;&#10;Description automatically generated with medium confidence">
              <a:extLst>
                <a:ext uri="{FF2B5EF4-FFF2-40B4-BE49-F238E27FC236}">
                  <a16:creationId xmlns:a16="http://schemas.microsoft.com/office/drawing/2014/main" id="{4F7285A8-DA7F-FB96-84A1-EC1023AE68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9930" y="2609198"/>
              <a:ext cx="4651592" cy="2480849"/>
            </a:xfrm>
            <a:prstGeom prst="rect">
              <a:avLst/>
            </a:prstGeom>
          </p:spPr>
        </p:pic>
        <p:sp>
          <p:nvSpPr>
            <p:cNvPr id="15" name="Rounded Rectangular Callout 14">
              <a:extLst>
                <a:ext uri="{FF2B5EF4-FFF2-40B4-BE49-F238E27FC236}">
                  <a16:creationId xmlns:a16="http://schemas.microsoft.com/office/drawing/2014/main" id="{19BE1420-DD56-D1D0-92F9-CE899DBF7044}"/>
                </a:ext>
              </a:extLst>
            </p:cNvPr>
            <p:cNvSpPr/>
            <p:nvPr/>
          </p:nvSpPr>
          <p:spPr>
            <a:xfrm>
              <a:off x="7532054" y="1195889"/>
              <a:ext cx="1240341" cy="1012823"/>
            </a:xfrm>
            <a:prstGeom prst="wedgeRoundRectCallout">
              <a:avLst>
                <a:gd name="adj1" fmla="val -9103"/>
                <a:gd name="adj2" fmla="val 134850"/>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16" name="Rounded Rectangular Callout 15">
              <a:extLst>
                <a:ext uri="{FF2B5EF4-FFF2-40B4-BE49-F238E27FC236}">
                  <a16:creationId xmlns:a16="http://schemas.microsoft.com/office/drawing/2014/main" id="{403DFD13-1FDE-C1A3-6671-B551996CFD6D}"/>
                </a:ext>
              </a:extLst>
            </p:cNvPr>
            <p:cNvSpPr/>
            <p:nvPr/>
          </p:nvSpPr>
          <p:spPr>
            <a:xfrm>
              <a:off x="8467595" y="1465504"/>
              <a:ext cx="1545141" cy="743210"/>
            </a:xfrm>
            <a:prstGeom prst="wedgeRoundRectCallout">
              <a:avLst>
                <a:gd name="adj1" fmla="val -27281"/>
                <a:gd name="adj2" fmla="val 159585"/>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17" name="Rounded Rectangular Callout 16">
              <a:extLst>
                <a:ext uri="{FF2B5EF4-FFF2-40B4-BE49-F238E27FC236}">
                  <a16:creationId xmlns:a16="http://schemas.microsoft.com/office/drawing/2014/main" id="{82880AEC-8AE0-0A63-0AC7-8C363831E37D}"/>
                </a:ext>
              </a:extLst>
            </p:cNvPr>
            <p:cNvSpPr/>
            <p:nvPr/>
          </p:nvSpPr>
          <p:spPr>
            <a:xfrm flipH="1">
              <a:off x="10801478" y="183066"/>
              <a:ext cx="872779" cy="1012823"/>
            </a:xfrm>
            <a:prstGeom prst="wedgeRoundRectCallout">
              <a:avLst>
                <a:gd name="adj1" fmla="val -10059"/>
                <a:gd name="adj2" fmla="val 233743"/>
                <a:gd name="adj3" fmla="val 16667"/>
              </a:avLst>
            </a:prstGeom>
            <a:gradFill flip="none" rotWithShape="1">
              <a:gsLst>
                <a:gs pos="0">
                  <a:schemeClr val="accent1">
                    <a:lumMod val="5000"/>
                    <a:lumOff val="95000"/>
                  </a:schemeClr>
                </a:gs>
                <a:gs pos="68000">
                  <a:schemeClr val="accent3">
                    <a:lumMod val="75000"/>
                  </a:schemeClr>
                </a:gs>
                <a:gs pos="41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a:solidFill>
                    <a:schemeClr val="bg1"/>
                  </a:solidFill>
                </a:rPr>
                <a:t>?</a:t>
              </a:r>
              <a:endParaRPr lang="sv-SE" sz="1100" b="1" dirty="0">
                <a:solidFill>
                  <a:schemeClr val="bg1"/>
                </a:solidFill>
              </a:endParaRPr>
            </a:p>
          </p:txBody>
        </p:sp>
      </p:grpSp>
      <p:sp>
        <p:nvSpPr>
          <p:cNvPr id="18" name="TextBox 17">
            <a:extLst>
              <a:ext uri="{FF2B5EF4-FFF2-40B4-BE49-F238E27FC236}">
                <a16:creationId xmlns:a16="http://schemas.microsoft.com/office/drawing/2014/main" id="{91945D3C-46B0-B78A-511B-9F2670A806BA}"/>
              </a:ext>
            </a:extLst>
          </p:cNvPr>
          <p:cNvSpPr txBox="1"/>
          <p:nvPr/>
        </p:nvSpPr>
        <p:spPr>
          <a:xfrm>
            <a:off x="384345" y="6445763"/>
            <a:ext cx="4187656" cy="3046988"/>
          </a:xfrm>
          <a:prstGeom prst="rect">
            <a:avLst/>
          </a:prstGeom>
          <a:noFill/>
        </p:spPr>
        <p:txBody>
          <a:bodyPr wrap="square" rtlCol="0">
            <a:spAutoFit/>
          </a:bodyPr>
          <a:lstStyle/>
          <a:p>
            <a:r>
              <a:rPr lang="sv-SE" sz="1200" dirty="0">
                <a:latin typeface="Lato" panose="020F0502020204030203" pitchFamily="34" charset="0"/>
                <a:ea typeface="Lato" panose="020F0502020204030203" pitchFamily="34" charset="0"/>
                <a:cs typeface="Lato" panose="020F0502020204030203" pitchFamily="34" charset="0"/>
              </a:rPr>
              <a:t>NÅGRA EXEMPEL PÅ ÖPPNA FRÅGOR</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UTFORSKANDE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Kan du säga mer?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Vill du utveckla detta?</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menar du när du säger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gjorde du?</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hände sen? </a:t>
            </a:r>
          </a:p>
          <a:p>
            <a:pPr marL="285750" indent="-2857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FÖRDJUPANDE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tänker du?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känner du?</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Varför är detta viktigt för dig?</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Vilken övertygelse vilar det du säger på?</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Mer om öppna frågor: </a:t>
            </a:r>
            <a:r>
              <a:rPr lang="sv-SE" sz="1200" dirty="0">
                <a:latin typeface="Lato" panose="020F0502020204030203" pitchFamily="34" charset="0"/>
                <a:ea typeface="Lato" panose="020F0502020204030203" pitchFamily="34" charset="0"/>
                <a:cs typeface="Lato" panose="020F0502020204030203" pitchFamily="34" charset="0"/>
                <a:hlinkClick r:id="rId3"/>
              </a:rPr>
              <a:t>https://www.cnrd.se/bra-fragor/</a:t>
            </a:r>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20" name="TextBox 19">
            <a:extLst>
              <a:ext uri="{FF2B5EF4-FFF2-40B4-BE49-F238E27FC236}">
                <a16:creationId xmlns:a16="http://schemas.microsoft.com/office/drawing/2014/main" id="{6E23246B-DB6A-7731-165E-5E9293DBFB75}"/>
              </a:ext>
            </a:extLst>
          </p:cNvPr>
          <p:cNvSpPr txBox="1"/>
          <p:nvPr/>
        </p:nvSpPr>
        <p:spPr>
          <a:xfrm>
            <a:off x="3595614" y="6814798"/>
            <a:ext cx="3044655" cy="2123658"/>
          </a:xfrm>
          <a:prstGeom prst="rect">
            <a:avLst/>
          </a:prstGeom>
          <a:noFill/>
        </p:spPr>
        <p:txBody>
          <a:bodyPr wrap="square">
            <a:spAutoFit/>
          </a:bodyPr>
          <a:lstStyle/>
          <a:p>
            <a:r>
              <a:rPr lang="sv-SE" sz="1200" dirty="0">
                <a:latin typeface="Lato" panose="020F0502020204030203" pitchFamily="34" charset="0"/>
                <a:ea typeface="Lato" panose="020F0502020204030203" pitchFamily="34" charset="0"/>
                <a:cs typeface="Lato" panose="020F0502020204030203" pitchFamily="34" charset="0"/>
              </a:rPr>
              <a:t>JÄMFÖRANDE FRÅGOR</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var det förr?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ser det ut i …?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säger/tänker/känner den andra?</a:t>
            </a:r>
          </a:p>
          <a:p>
            <a:pPr marL="285750" indent="-285750">
              <a:buFont typeface="Arial" panose="020B0604020202020204" pitchFamily="34" charset="0"/>
              <a:buChar char="•"/>
            </a:pPr>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dirty="0">
                <a:latin typeface="Lato" panose="020F0502020204030203" pitchFamily="34" charset="0"/>
                <a:ea typeface="Lato" panose="020F0502020204030203" pitchFamily="34" charset="0"/>
                <a:cs typeface="Lato" panose="020F0502020204030203" pitchFamily="34" charset="0"/>
              </a:rPr>
              <a:t>FRÅGOR FÖR REFLEKTION</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upplever ni samtalet? Är det något vi kan göra bättre?</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Vad var orsaken till …?</a:t>
            </a:r>
          </a:p>
          <a:p>
            <a:pPr marL="285750" indent="-285750">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Hur har systemet skapat det som nu händer?</a:t>
            </a:r>
          </a:p>
        </p:txBody>
      </p:sp>
      <p:cxnSp>
        <p:nvCxnSpPr>
          <p:cNvPr id="22" name="Straight Connector 21">
            <a:extLst>
              <a:ext uri="{FF2B5EF4-FFF2-40B4-BE49-F238E27FC236}">
                <a16:creationId xmlns:a16="http://schemas.microsoft.com/office/drawing/2014/main" id="{8FD3FC0F-521B-65E1-8419-87E17B1599D2}"/>
              </a:ext>
            </a:extLst>
          </p:cNvPr>
          <p:cNvCxnSpPr>
            <a:cxnSpLocks/>
          </p:cNvCxnSpPr>
          <p:nvPr/>
        </p:nvCxnSpPr>
        <p:spPr>
          <a:xfrm>
            <a:off x="384344" y="6257925"/>
            <a:ext cx="6089311"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EF5E4C74-3D14-D24D-8DAE-EA19FA485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5695" y="9457463"/>
            <a:ext cx="1204574" cy="322581"/>
          </a:xfrm>
          <a:prstGeom prst="rect">
            <a:avLst/>
          </a:prstGeom>
        </p:spPr>
      </p:pic>
    </p:spTree>
    <p:extLst>
      <p:ext uri="{BB962C8B-B14F-4D97-AF65-F5344CB8AC3E}">
        <p14:creationId xmlns:p14="http://schemas.microsoft.com/office/powerpoint/2010/main" val="2994237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522B0640-504F-F976-3001-3CFF660E8A25}"/>
              </a:ext>
            </a:extLst>
          </p:cNvPr>
          <p:cNvSpPr/>
          <p:nvPr/>
        </p:nvSpPr>
        <p:spPr>
          <a:xfrm rot="5400000">
            <a:off x="-492997" y="492995"/>
            <a:ext cx="4510168" cy="3524173"/>
          </a:xfrm>
          <a:prstGeom prst="triangle">
            <a:avLst>
              <a:gd name="adj" fmla="val 0"/>
            </a:avLst>
          </a:prstGeom>
          <a:solidFill>
            <a:schemeClr val="accent3">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 name="Group 1">
            <a:extLst>
              <a:ext uri="{FF2B5EF4-FFF2-40B4-BE49-F238E27FC236}">
                <a16:creationId xmlns:a16="http://schemas.microsoft.com/office/drawing/2014/main" id="{2E8206B1-57F2-548D-29FF-AB5F2CCE2156}"/>
              </a:ext>
            </a:extLst>
          </p:cNvPr>
          <p:cNvGrpSpPr/>
          <p:nvPr/>
        </p:nvGrpSpPr>
        <p:grpSpPr>
          <a:xfrm>
            <a:off x="2590749" y="2177028"/>
            <a:ext cx="3652890" cy="2877345"/>
            <a:chOff x="6436028" y="1421356"/>
            <a:chExt cx="5125494" cy="4145767"/>
          </a:xfrm>
        </p:grpSpPr>
        <p:pic>
          <p:nvPicPr>
            <p:cNvPr id="3" name="Picture 2" descr="Shape&#10;&#10;Description automatically generated with medium confidence">
              <a:extLst>
                <a:ext uri="{FF2B5EF4-FFF2-40B4-BE49-F238E27FC236}">
                  <a16:creationId xmlns:a16="http://schemas.microsoft.com/office/drawing/2014/main" id="{A3519AAA-C9C0-BF0A-ADD2-B9FA0CDA40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9930" y="3086274"/>
              <a:ext cx="4651592" cy="2480849"/>
            </a:xfrm>
            <a:prstGeom prst="rect">
              <a:avLst/>
            </a:prstGeom>
          </p:spPr>
        </p:pic>
        <p:sp>
          <p:nvSpPr>
            <p:cNvPr id="4" name="Rounded Rectangular Callout 3">
              <a:extLst>
                <a:ext uri="{FF2B5EF4-FFF2-40B4-BE49-F238E27FC236}">
                  <a16:creationId xmlns:a16="http://schemas.microsoft.com/office/drawing/2014/main" id="{6AF64949-77FE-8896-18AA-22764F2626FA}"/>
                </a:ext>
              </a:extLst>
            </p:cNvPr>
            <p:cNvSpPr/>
            <p:nvPr/>
          </p:nvSpPr>
          <p:spPr>
            <a:xfrm>
              <a:off x="6436028" y="1421357"/>
              <a:ext cx="1555577" cy="1172925"/>
            </a:xfrm>
            <a:prstGeom prst="wedgeRoundRectCallout">
              <a:avLst>
                <a:gd name="adj1" fmla="val -10613"/>
                <a:gd name="adj2" fmla="val 138323"/>
                <a:gd name="adj3" fmla="val 16667"/>
              </a:avLst>
            </a:prstGeom>
            <a:gradFill flip="none" rotWithShape="1">
              <a:gsLst>
                <a:gs pos="0">
                  <a:schemeClr val="accent1">
                    <a:lumMod val="5000"/>
                    <a:lumOff val="95000"/>
                  </a:schemeClr>
                </a:gs>
                <a:gs pos="33000">
                  <a:schemeClr val="accent3">
                    <a:lumMod val="40000"/>
                    <a:lumOff val="60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5" name="Rounded Rectangular Callout 4">
              <a:extLst>
                <a:ext uri="{FF2B5EF4-FFF2-40B4-BE49-F238E27FC236}">
                  <a16:creationId xmlns:a16="http://schemas.microsoft.com/office/drawing/2014/main" id="{7ECDC8DF-B32C-7572-C09B-70D7E8719587}"/>
                </a:ext>
              </a:extLst>
            </p:cNvPr>
            <p:cNvSpPr/>
            <p:nvPr/>
          </p:nvSpPr>
          <p:spPr>
            <a:xfrm flipH="1">
              <a:off x="10221237" y="1421356"/>
              <a:ext cx="776352" cy="1172925"/>
            </a:xfrm>
            <a:prstGeom prst="wedgeRoundRectCallout">
              <a:avLst>
                <a:gd name="adj1" fmla="val -54208"/>
                <a:gd name="adj2" fmla="val 113761"/>
                <a:gd name="adj3" fmla="val 16667"/>
              </a:avLst>
            </a:prstGeom>
            <a:gradFill flip="none" rotWithShape="1">
              <a:gsLst>
                <a:gs pos="0">
                  <a:schemeClr val="accent1">
                    <a:lumMod val="5000"/>
                    <a:lumOff val="95000"/>
                  </a:schemeClr>
                </a:gs>
                <a:gs pos="33000">
                  <a:schemeClr val="accent3">
                    <a:lumMod val="40000"/>
                    <a:lumOff val="60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grpSp>
      <p:sp>
        <p:nvSpPr>
          <p:cNvPr id="7" name="TextBox 6">
            <a:extLst>
              <a:ext uri="{FF2B5EF4-FFF2-40B4-BE49-F238E27FC236}">
                <a16:creationId xmlns:a16="http://schemas.microsoft.com/office/drawing/2014/main" id="{6C0A6949-1AE5-4E67-C4F6-EBD8336EF4C8}"/>
              </a:ext>
            </a:extLst>
          </p:cNvPr>
          <p:cNvSpPr txBox="1"/>
          <p:nvPr/>
        </p:nvSpPr>
        <p:spPr>
          <a:xfrm>
            <a:off x="2590748" y="5395836"/>
            <a:ext cx="3882907" cy="666080"/>
          </a:xfrm>
          <a:prstGeom prst="rect">
            <a:avLst/>
          </a:prstGeom>
          <a:noFill/>
        </p:spPr>
        <p:txBody>
          <a:bodyPr wrap="square">
            <a:spAutoFit/>
          </a:bodyPr>
          <a:lstStyle/>
          <a:p>
            <a:pPr marL="0" indent="0" algn="ctr">
              <a:lnSpc>
                <a:spcPct val="140000"/>
              </a:lnSpc>
              <a:buNone/>
            </a:pPr>
            <a:r>
              <a:rPr lang="sv-SE" sz="1400" b="1" dirty="0">
                <a:latin typeface="PT Sans" panose="020B0503020203020204" pitchFamily="34" charset="77"/>
                <a:ea typeface="Lato" panose="020F0502020204030203" pitchFamily="34" charset="0"/>
                <a:cs typeface="Lato" panose="020F0502020204030203" pitchFamily="34" charset="0"/>
              </a:rPr>
              <a:t>Återspegling är när du kortfattat säger tillbaka det du har hört direkt till talaren</a:t>
            </a:r>
          </a:p>
        </p:txBody>
      </p:sp>
      <p:sp>
        <p:nvSpPr>
          <p:cNvPr id="8" name="TextBox 7">
            <a:extLst>
              <a:ext uri="{FF2B5EF4-FFF2-40B4-BE49-F238E27FC236}">
                <a16:creationId xmlns:a16="http://schemas.microsoft.com/office/drawing/2014/main" id="{536FDEB2-4DAB-A04D-A3A8-5D9ED63218E8}"/>
              </a:ext>
            </a:extLst>
          </p:cNvPr>
          <p:cNvSpPr txBox="1"/>
          <p:nvPr/>
        </p:nvSpPr>
        <p:spPr>
          <a:xfrm>
            <a:off x="289192" y="6582013"/>
            <a:ext cx="6513094" cy="2677656"/>
          </a:xfrm>
          <a:prstGeom prst="rect">
            <a:avLst/>
          </a:prstGeom>
          <a:noFill/>
        </p:spPr>
        <p:txBody>
          <a:bodyPr wrap="square">
            <a:spAutoFit/>
          </a:bodyPr>
          <a:lstStyle/>
          <a:p>
            <a:pPr>
              <a:spcBef>
                <a:spcPts val="600"/>
              </a:spcBef>
              <a:spcAft>
                <a:spcPts val="600"/>
              </a:spcAft>
            </a:pPr>
            <a:r>
              <a:rPr lang="sv-SE" sz="1200" dirty="0">
                <a:latin typeface="Lato" panose="020F0502020204030203" pitchFamily="34" charset="0"/>
                <a:ea typeface="Lato" panose="020F0502020204030203" pitchFamily="34" charset="0"/>
                <a:cs typeface="Lato" panose="020F0502020204030203" pitchFamily="34" charset="0"/>
              </a:rPr>
              <a:t>Gör såhär:</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Du är neutral eller opartisk när du återspeglar – du lägger inte dina egna tankar eller värderingar in i en återspegling</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Säg kortfattat det du hör den andre säga</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Fokusera på det som hen betonar</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Använd samma emotionella ton men inte exakt samma ord</a:t>
            </a:r>
          </a:p>
          <a:p>
            <a:pPr marL="342900" indent="-342900">
              <a:spcBef>
                <a:spcPts val="600"/>
              </a:spcBef>
              <a:spcAft>
                <a:spcPts val="600"/>
              </a:spcAft>
              <a:buFont typeface="Arial" panose="020B0604020202020204" pitchFamily="34" charset="0"/>
              <a:buChar char="•"/>
            </a:pPr>
            <a:r>
              <a:rPr lang="sv-SE" sz="1200" dirty="0">
                <a:latin typeface="Lato" panose="020F0502020204030203" pitchFamily="34" charset="0"/>
                <a:ea typeface="Lato" panose="020F0502020204030203" pitchFamily="34" charset="0"/>
                <a:cs typeface="Lato" panose="020F0502020204030203" pitchFamily="34" charset="0"/>
              </a:rPr>
              <a:t>Stäm av med en fråga: ”Stämmer det?” eller  ”Var det så du menade?” (eller liknande)</a:t>
            </a:r>
            <a:br>
              <a:rPr lang="sv-SE" sz="1200" dirty="0">
                <a:latin typeface="Lato" panose="020F0502020204030203" pitchFamily="34" charset="0"/>
                <a:ea typeface="Lato" panose="020F0502020204030203" pitchFamily="34" charset="0"/>
                <a:cs typeface="Lato" panose="020F0502020204030203" pitchFamily="34" charset="0"/>
              </a:rPr>
            </a:br>
            <a:endParaRPr lang="sv-SE" sz="1200" dirty="0">
              <a:latin typeface="Lato" panose="020F0502020204030203" pitchFamily="34" charset="0"/>
              <a:ea typeface="Lato" panose="020F0502020204030203" pitchFamily="34" charset="0"/>
              <a:cs typeface="Lato" panose="020F0502020204030203" pitchFamily="34" charset="0"/>
            </a:endParaRPr>
          </a:p>
          <a:p>
            <a:pPr>
              <a:spcBef>
                <a:spcPts val="600"/>
              </a:spcBef>
              <a:spcAft>
                <a:spcPts val="600"/>
              </a:spcAft>
            </a:pPr>
            <a:r>
              <a:rPr lang="sv-SE" sz="1200" dirty="0">
                <a:latin typeface="Lato" panose="020F0502020204030203" pitchFamily="34" charset="0"/>
                <a:ea typeface="Lato" panose="020F0502020204030203" pitchFamily="34" charset="0"/>
                <a:cs typeface="Lato" panose="020F0502020204030203" pitchFamily="34" charset="0"/>
              </a:rPr>
              <a:t>Se bildspelet om återspegling här: </a:t>
            </a:r>
            <a:r>
              <a:rPr lang="sv-SE" sz="1200" dirty="0">
                <a:latin typeface="Lato" panose="020F0502020204030203" pitchFamily="34" charset="0"/>
                <a:ea typeface="Lato" panose="020F0502020204030203" pitchFamily="34" charset="0"/>
                <a:cs typeface="Lato" panose="020F0502020204030203" pitchFamily="34" charset="0"/>
                <a:hlinkClick r:id="rId3"/>
              </a:rPr>
              <a:t>https://www.cnrd.se/aterspegling/</a:t>
            </a:r>
            <a:r>
              <a:rPr lang="sv-SE" sz="1200" dirty="0">
                <a:latin typeface="Lato" panose="020F0502020204030203" pitchFamily="34" charset="0"/>
                <a:ea typeface="Lato" panose="020F0502020204030203" pitchFamily="34" charset="0"/>
                <a:cs typeface="Lato" panose="020F0502020204030203" pitchFamily="34" charset="0"/>
              </a:rPr>
              <a:t> </a:t>
            </a:r>
          </a:p>
        </p:txBody>
      </p:sp>
      <p:sp>
        <p:nvSpPr>
          <p:cNvPr id="9" name="Rectangle 8">
            <a:extLst>
              <a:ext uri="{FF2B5EF4-FFF2-40B4-BE49-F238E27FC236}">
                <a16:creationId xmlns:a16="http://schemas.microsoft.com/office/drawing/2014/main" id="{55FEF6E3-53B4-80D2-9E5F-F98F45ED8261}"/>
              </a:ext>
            </a:extLst>
          </p:cNvPr>
          <p:cNvSpPr/>
          <p:nvPr/>
        </p:nvSpPr>
        <p:spPr>
          <a:xfrm>
            <a:off x="0" y="613304"/>
            <a:ext cx="4357688" cy="9180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AC675DB5-46D1-DD7F-D6C8-E5F72383F42C}"/>
              </a:ext>
            </a:extLst>
          </p:cNvPr>
          <p:cNvSpPr txBox="1">
            <a:spLocks/>
          </p:cNvSpPr>
          <p:nvPr/>
        </p:nvSpPr>
        <p:spPr>
          <a:xfrm>
            <a:off x="384344" y="463404"/>
            <a:ext cx="3782922"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Återspegling</a:t>
            </a:r>
            <a:endParaRPr lang="sv-SE" sz="3600" dirty="0"/>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5583" y="9457185"/>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384344" y="6372225"/>
            <a:ext cx="60893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30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522B0640-504F-F976-3001-3CFF660E8A25}"/>
              </a:ext>
            </a:extLst>
          </p:cNvPr>
          <p:cNvSpPr/>
          <p:nvPr/>
        </p:nvSpPr>
        <p:spPr>
          <a:xfrm rot="5400000">
            <a:off x="-492997" y="492995"/>
            <a:ext cx="4510168" cy="3524173"/>
          </a:xfrm>
          <a:prstGeom prst="triangle">
            <a:avLst>
              <a:gd name="adj" fmla="val 0"/>
            </a:avLst>
          </a:prstGeom>
          <a:solidFill>
            <a:schemeClr val="accent3">
              <a:lumMod val="7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Box 6">
            <a:extLst>
              <a:ext uri="{FF2B5EF4-FFF2-40B4-BE49-F238E27FC236}">
                <a16:creationId xmlns:a16="http://schemas.microsoft.com/office/drawing/2014/main" id="{6C0A6949-1AE5-4E67-C4F6-EBD8336EF4C8}"/>
              </a:ext>
            </a:extLst>
          </p:cNvPr>
          <p:cNvSpPr txBox="1"/>
          <p:nvPr/>
        </p:nvSpPr>
        <p:spPr>
          <a:xfrm>
            <a:off x="2590748" y="5395836"/>
            <a:ext cx="3882907" cy="523220"/>
          </a:xfrm>
          <a:prstGeom prst="rect">
            <a:avLst/>
          </a:prstGeom>
          <a:noFill/>
        </p:spPr>
        <p:txBody>
          <a:bodyPr wrap="square">
            <a:spAutoFit/>
          </a:bodyPr>
          <a:lstStyle/>
          <a:p>
            <a:pPr algn="ctr"/>
            <a:r>
              <a:rPr lang="sv-SE" sz="1400" b="1" dirty="0">
                <a:latin typeface="PT Sans" panose="020B0503020203020204" pitchFamily="34" charset="77"/>
              </a:rPr>
              <a:t>Summering kortfattat sammanfattning av huvudpunkter i ett samtal eller del av ett samtal</a:t>
            </a:r>
          </a:p>
        </p:txBody>
      </p:sp>
      <p:sp>
        <p:nvSpPr>
          <p:cNvPr id="9" name="Rectangle 8">
            <a:extLst>
              <a:ext uri="{FF2B5EF4-FFF2-40B4-BE49-F238E27FC236}">
                <a16:creationId xmlns:a16="http://schemas.microsoft.com/office/drawing/2014/main" id="{55FEF6E3-53B4-80D2-9E5F-F98F45ED8261}"/>
              </a:ext>
            </a:extLst>
          </p:cNvPr>
          <p:cNvSpPr/>
          <p:nvPr/>
        </p:nvSpPr>
        <p:spPr>
          <a:xfrm>
            <a:off x="0" y="613304"/>
            <a:ext cx="4357688" cy="9180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itle 1">
            <a:extLst>
              <a:ext uri="{FF2B5EF4-FFF2-40B4-BE49-F238E27FC236}">
                <a16:creationId xmlns:a16="http://schemas.microsoft.com/office/drawing/2014/main" id="{AC675DB5-46D1-DD7F-D6C8-E5F72383F42C}"/>
              </a:ext>
            </a:extLst>
          </p:cNvPr>
          <p:cNvSpPr txBox="1">
            <a:spLocks/>
          </p:cNvSpPr>
          <p:nvPr/>
        </p:nvSpPr>
        <p:spPr>
          <a:xfrm>
            <a:off x="384344" y="463404"/>
            <a:ext cx="3782922"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Summering</a:t>
            </a:r>
            <a:endParaRPr lang="sv-SE" sz="3600" dirty="0"/>
          </a:p>
        </p:txBody>
      </p:sp>
      <p:pic>
        <p:nvPicPr>
          <p:cNvPr id="6" name="Picture 5" descr="Logo&#10;&#10;Description automatically generated">
            <a:extLst>
              <a:ext uri="{FF2B5EF4-FFF2-40B4-BE49-F238E27FC236}">
                <a16:creationId xmlns:a16="http://schemas.microsoft.com/office/drawing/2014/main" id="{FD5F89F5-D0B0-CFD4-7514-57AB54A8C0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658" y="9486034"/>
            <a:ext cx="1204574" cy="322581"/>
          </a:xfrm>
          <a:prstGeom prst="rect">
            <a:avLst/>
          </a:prstGeom>
        </p:spPr>
      </p:pic>
      <p:cxnSp>
        <p:nvCxnSpPr>
          <p:cNvPr id="12" name="Straight Connector 11">
            <a:extLst>
              <a:ext uri="{FF2B5EF4-FFF2-40B4-BE49-F238E27FC236}">
                <a16:creationId xmlns:a16="http://schemas.microsoft.com/office/drawing/2014/main" id="{E74E445A-8B83-F40B-A861-5E499D9B2626}"/>
              </a:ext>
            </a:extLst>
          </p:cNvPr>
          <p:cNvCxnSpPr>
            <a:cxnSpLocks/>
          </p:cNvCxnSpPr>
          <p:nvPr/>
        </p:nvCxnSpPr>
        <p:spPr>
          <a:xfrm>
            <a:off x="384344" y="6372225"/>
            <a:ext cx="608931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05B3E7D-1D45-8E10-B6F5-04C19AD5071F}"/>
              </a:ext>
            </a:extLst>
          </p:cNvPr>
          <p:cNvGrpSpPr/>
          <p:nvPr/>
        </p:nvGrpSpPr>
        <p:grpSpPr>
          <a:xfrm>
            <a:off x="3224137" y="1990138"/>
            <a:ext cx="3249519" cy="3346817"/>
            <a:chOff x="6909930" y="183066"/>
            <a:chExt cx="4764326" cy="4906981"/>
          </a:xfrm>
        </p:grpSpPr>
        <p:sp>
          <p:nvSpPr>
            <p:cNvPr id="15" name="Rounded Rectangular Callout 14">
              <a:extLst>
                <a:ext uri="{FF2B5EF4-FFF2-40B4-BE49-F238E27FC236}">
                  <a16:creationId xmlns:a16="http://schemas.microsoft.com/office/drawing/2014/main" id="{9EE02006-D833-457F-F75B-3696485073F3}"/>
                </a:ext>
              </a:extLst>
            </p:cNvPr>
            <p:cNvSpPr/>
            <p:nvPr/>
          </p:nvSpPr>
          <p:spPr>
            <a:xfrm>
              <a:off x="7227255" y="813801"/>
              <a:ext cx="1240341" cy="1012823"/>
            </a:xfrm>
            <a:prstGeom prst="wedgeRoundRectCallout">
              <a:avLst>
                <a:gd name="adj1" fmla="val -54548"/>
                <a:gd name="adj2" fmla="val 165769"/>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pic>
          <p:nvPicPr>
            <p:cNvPr id="16" name="Picture 15" descr="Shape&#10;&#10;Description automatically generated with medium confidence">
              <a:extLst>
                <a:ext uri="{FF2B5EF4-FFF2-40B4-BE49-F238E27FC236}">
                  <a16:creationId xmlns:a16="http://schemas.microsoft.com/office/drawing/2014/main" id="{B4266C74-F63E-699C-4C0A-5DB6381327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9930" y="2609198"/>
              <a:ext cx="4651592" cy="2480849"/>
            </a:xfrm>
            <a:prstGeom prst="rect">
              <a:avLst/>
            </a:prstGeom>
          </p:spPr>
        </p:pic>
        <p:sp>
          <p:nvSpPr>
            <p:cNvPr id="17" name="Rounded Rectangular Callout 16">
              <a:extLst>
                <a:ext uri="{FF2B5EF4-FFF2-40B4-BE49-F238E27FC236}">
                  <a16:creationId xmlns:a16="http://schemas.microsoft.com/office/drawing/2014/main" id="{7D87C085-0D93-D8B2-EBB9-F15AFADA7CD5}"/>
                </a:ext>
              </a:extLst>
            </p:cNvPr>
            <p:cNvSpPr/>
            <p:nvPr/>
          </p:nvSpPr>
          <p:spPr>
            <a:xfrm>
              <a:off x="7532054" y="1195889"/>
              <a:ext cx="1240341" cy="1012823"/>
            </a:xfrm>
            <a:prstGeom prst="wedgeRoundRectCallout">
              <a:avLst>
                <a:gd name="adj1" fmla="val -9103"/>
                <a:gd name="adj2" fmla="val 134850"/>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18" name="Rounded Rectangular Callout 17">
              <a:extLst>
                <a:ext uri="{FF2B5EF4-FFF2-40B4-BE49-F238E27FC236}">
                  <a16:creationId xmlns:a16="http://schemas.microsoft.com/office/drawing/2014/main" id="{771E4CB0-D5DF-FAA7-A0E6-7735134DBD8A}"/>
                </a:ext>
              </a:extLst>
            </p:cNvPr>
            <p:cNvSpPr/>
            <p:nvPr/>
          </p:nvSpPr>
          <p:spPr>
            <a:xfrm>
              <a:off x="8467595" y="1465505"/>
              <a:ext cx="1545141" cy="743210"/>
            </a:xfrm>
            <a:prstGeom prst="wedgeRoundRectCallout">
              <a:avLst>
                <a:gd name="adj1" fmla="val -27281"/>
                <a:gd name="adj2" fmla="val 159585"/>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b="1" dirty="0">
                <a:solidFill>
                  <a:schemeClr val="bg1"/>
                </a:solidFill>
              </a:endParaRPr>
            </a:p>
          </p:txBody>
        </p:sp>
        <p:sp>
          <p:nvSpPr>
            <p:cNvPr id="19" name="Rounded Rectangular Callout 18">
              <a:extLst>
                <a:ext uri="{FF2B5EF4-FFF2-40B4-BE49-F238E27FC236}">
                  <a16:creationId xmlns:a16="http://schemas.microsoft.com/office/drawing/2014/main" id="{D2DE468A-22D4-CF52-8670-446141A000AF}"/>
                </a:ext>
              </a:extLst>
            </p:cNvPr>
            <p:cNvSpPr/>
            <p:nvPr/>
          </p:nvSpPr>
          <p:spPr>
            <a:xfrm flipH="1">
              <a:off x="10801477" y="183066"/>
              <a:ext cx="872779" cy="1012823"/>
            </a:xfrm>
            <a:prstGeom prst="wedgeRoundRectCallout">
              <a:avLst>
                <a:gd name="adj1" fmla="val -10059"/>
                <a:gd name="adj2" fmla="val 233743"/>
                <a:gd name="adj3" fmla="val 16667"/>
              </a:avLst>
            </a:prstGeom>
            <a:gradFill flip="none" rotWithShape="1">
              <a:gsLst>
                <a:gs pos="0">
                  <a:schemeClr val="accent1">
                    <a:lumMod val="5000"/>
                    <a:lumOff val="95000"/>
                  </a:schemeClr>
                </a:gs>
                <a:gs pos="74000">
                  <a:schemeClr val="accent3">
                    <a:lumMod val="75000"/>
                    <a:alpha val="81000"/>
                  </a:schemeClr>
                </a:gs>
                <a:gs pos="88000">
                  <a:schemeClr val="accent3">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sv-SE" sz="1100" b="1" dirty="0">
                  <a:solidFill>
                    <a:schemeClr val="bg1"/>
                  </a:solidFill>
                </a:rPr>
                <a:t>…</a:t>
              </a:r>
            </a:p>
            <a:p>
              <a:pPr marL="228600" indent="-228600">
                <a:buFont typeface="+mj-lt"/>
                <a:buAutoNum type="arabicPeriod"/>
              </a:pPr>
              <a:r>
                <a:rPr lang="sv-SE" sz="1100" b="1" dirty="0">
                  <a:solidFill>
                    <a:schemeClr val="bg1"/>
                  </a:solidFill>
                </a:rPr>
                <a:t>…</a:t>
              </a:r>
            </a:p>
            <a:p>
              <a:pPr marL="228600" indent="-228600">
                <a:buFont typeface="+mj-lt"/>
                <a:buAutoNum type="arabicPeriod"/>
              </a:pPr>
              <a:r>
                <a:rPr lang="sv-SE" sz="1100" b="1" dirty="0">
                  <a:solidFill>
                    <a:schemeClr val="bg1"/>
                  </a:solidFill>
                </a:rPr>
                <a:t>…</a:t>
              </a:r>
            </a:p>
            <a:p>
              <a:pPr marL="228600" indent="-228600">
                <a:buFont typeface="+mj-lt"/>
                <a:buAutoNum type="arabicPeriod"/>
              </a:pPr>
              <a:endParaRPr lang="sv-SE" sz="900" b="1" dirty="0">
                <a:solidFill>
                  <a:schemeClr val="bg1"/>
                </a:solidFill>
              </a:endParaRPr>
            </a:p>
          </p:txBody>
        </p:sp>
      </p:grpSp>
      <p:sp>
        <p:nvSpPr>
          <p:cNvPr id="20" name="Content Placeholder 2">
            <a:extLst>
              <a:ext uri="{FF2B5EF4-FFF2-40B4-BE49-F238E27FC236}">
                <a16:creationId xmlns:a16="http://schemas.microsoft.com/office/drawing/2014/main" id="{CA0B83EB-FC77-1117-6F9D-D6DCE63D73D2}"/>
              </a:ext>
            </a:extLst>
          </p:cNvPr>
          <p:cNvSpPr txBox="1">
            <a:spLocks/>
          </p:cNvSpPr>
          <p:nvPr/>
        </p:nvSpPr>
        <p:spPr>
          <a:xfrm>
            <a:off x="603801" y="6615168"/>
            <a:ext cx="6089311" cy="2789215"/>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buFont typeface="Arial" panose="020B0604020202020204" pitchFamily="34" charset="0"/>
              <a:buNone/>
            </a:pPr>
            <a:r>
              <a:rPr lang="sv-SE" sz="1400" dirty="0">
                <a:latin typeface="Lato" panose="020F0502020204030203" pitchFamily="34" charset="0"/>
                <a:ea typeface="Lato" panose="020F0502020204030203" pitchFamily="34" charset="0"/>
                <a:cs typeface="Lato" panose="020F0502020204030203" pitchFamily="34" charset="0"/>
              </a:rPr>
              <a:t>Såhär kan sammanfattar du:</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Kom ihåg att du ska vara neutral eller opartisk när du sammanfattar.</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Lista ämnen som samtalet eller samtalsdelen har innehållit</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Du kan även lista huvudämnet och eventuella motsättningar eller underdelar</a:t>
            </a:r>
          </a:p>
          <a:p>
            <a:pPr>
              <a:lnSpc>
                <a:spcPct val="140000"/>
              </a:lnSpc>
              <a:spcBef>
                <a:spcPts val="0"/>
              </a:spcBef>
            </a:pPr>
            <a:r>
              <a:rPr lang="sv-SE" sz="1400" dirty="0">
                <a:latin typeface="Lato" panose="020F0502020204030203" pitchFamily="34" charset="0"/>
                <a:ea typeface="Lato" panose="020F0502020204030203" pitchFamily="34" charset="0"/>
                <a:cs typeface="Lato" panose="020F0502020204030203" pitchFamily="34" charset="0"/>
              </a:rPr>
              <a:t>Stäm av om du eventuellt har missat något</a:t>
            </a:r>
          </a:p>
          <a:p>
            <a:pPr marL="0" indent="0">
              <a:lnSpc>
                <a:spcPct val="140000"/>
              </a:lnSpc>
              <a:buFont typeface="Arial" panose="020B0604020202020204" pitchFamily="34" charset="0"/>
              <a:buNone/>
            </a:pPr>
            <a:r>
              <a:rPr lang="sv-SE" sz="1400" dirty="0">
                <a:latin typeface="Lato" panose="020F0502020204030203" pitchFamily="34" charset="0"/>
                <a:ea typeface="Lato" panose="020F0502020204030203" pitchFamily="34" charset="0"/>
                <a:cs typeface="Lato" panose="020F0502020204030203" pitchFamily="34" charset="0"/>
              </a:rPr>
              <a:t>Se bildspelet om summering här: </a:t>
            </a:r>
            <a:r>
              <a:rPr lang="sv-SE" sz="1400" dirty="0">
                <a:latin typeface="Lato" panose="020F0502020204030203" pitchFamily="34" charset="0"/>
                <a:ea typeface="Lato" panose="020F0502020204030203" pitchFamily="34" charset="0"/>
                <a:cs typeface="Lato" panose="020F0502020204030203" pitchFamily="34" charset="0"/>
                <a:hlinkClick r:id="rId4"/>
              </a:rPr>
              <a:t>https://www.cnrd.se/summering/</a:t>
            </a:r>
            <a:r>
              <a:rPr lang="sv-SE" sz="1400" dirty="0">
                <a:latin typeface="Lato" panose="020F0502020204030203" pitchFamily="34" charset="0"/>
                <a:ea typeface="Lato" panose="020F0502020204030203" pitchFamily="34" charset="0"/>
                <a:cs typeface="Lato" panose="020F0502020204030203" pitchFamily="34" charset="0"/>
              </a:rPr>
              <a:t> </a:t>
            </a:r>
          </a:p>
          <a:p>
            <a:endParaRPr lang="sv-SE" sz="1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73703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extLst>
              <a:ext uri="{BEBA8EAE-BF5A-486C-A8C5-ECC9F3942E4B}">
                <a14:imgProps xmlns:a14="http://schemas.microsoft.com/office/drawing/2010/main">
                  <a14:imgLayer r:embed="rId3">
                    <a14:imgEffect>
                      <a14:colorTemperature colorTemp="7617"/>
                    </a14:imgEffect>
                    <a14:imgEffect>
                      <a14:saturation sat="33000"/>
                    </a14:imgEffect>
                    <a14:imgEffect>
                      <a14:brightnessContrast contrast="-4000"/>
                    </a14:imgEffect>
                  </a14:imgLayer>
                </a14:imgProps>
              </a:ext>
              <a:ext uri="{28A0092B-C50C-407E-A947-70E740481C1C}">
                <a14:useLocalDpi xmlns:a14="http://schemas.microsoft.com/office/drawing/2010/main"/>
              </a:ext>
            </a:extLst>
          </a:blip>
          <a:srcRect/>
          <a:stretch>
            <a:fillRect t="-4000" b="-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384344" y="149903"/>
            <a:ext cx="1204574" cy="92789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9180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4848139E-9AF2-CA81-B6A7-7749F0B64EAA}"/>
              </a:ext>
            </a:extLst>
          </p:cNvPr>
          <p:cNvSpPr txBox="1"/>
          <p:nvPr/>
        </p:nvSpPr>
        <p:spPr>
          <a:xfrm>
            <a:off x="1973262" y="1996767"/>
            <a:ext cx="4320000" cy="2492990"/>
          </a:xfrm>
          <a:prstGeom prst="rect">
            <a:avLst/>
          </a:prstGeom>
          <a:noFill/>
        </p:spPr>
        <p:txBody>
          <a:bodyPr wrap="square">
            <a:spAutoFit/>
          </a:bodyPr>
          <a:lstStyle/>
          <a:p>
            <a:pPr>
              <a:lnSpc>
                <a:spcPct val="150000"/>
              </a:lnSpc>
            </a:pPr>
            <a:r>
              <a:rPr lang="en-SE" sz="1200" dirty="0">
                <a:latin typeface="Lato" panose="020F0502020204030203" pitchFamily="34" charset="0"/>
                <a:ea typeface="PingFangSC" panose="020B0400000000000000" pitchFamily="34" charset="-122"/>
                <a:cs typeface="Times New Roman" panose="02020603050405020304" pitchFamily="18" charset="0"/>
              </a:rPr>
              <a:t>Ditt förhållningssät representerar de grundläggande attityderna som präglar det du gör i dialog- och samarbetsprocesser. Här är några centrala aspekter av ett förhållningssätt: </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Icke-värderande &amp; empatisk närvaro (neutralitet) </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En positiv konfliktsyn</a:t>
            </a:r>
          </a:p>
          <a:p>
            <a:pPr marL="160734" indent="-160734">
              <a:lnSpc>
                <a:spcPct val="150000"/>
              </a:lnSpc>
              <a:buFont typeface="Arial" panose="020B0604020202020204" pitchFamily="34" charset="0"/>
              <a:buChar char="•"/>
            </a:pPr>
            <a:r>
              <a:rPr lang="en-SE" sz="1200" dirty="0">
                <a:latin typeface="Lato" panose="020F0502020204030203" pitchFamily="34" charset="0"/>
                <a:ea typeface="PingFangSC" panose="020B0400000000000000" pitchFamily="34" charset="-122"/>
                <a:cs typeface="Times New Roman" panose="02020603050405020304" pitchFamily="18" charset="0"/>
              </a:rPr>
              <a:t>nkludering </a:t>
            </a:r>
          </a:p>
          <a:p>
            <a:pPr marL="160734" indent="-160734">
              <a:lnSpc>
                <a:spcPct val="150000"/>
              </a:lnSpc>
              <a:buFont typeface="Arial" panose="020B0604020202020204" pitchFamily="34" charset="0"/>
              <a:buChar char="•"/>
            </a:pPr>
            <a:r>
              <a:rPr lang="en-GB" sz="1200" dirty="0">
                <a:latin typeface="Lato" panose="020F0502020204030203" pitchFamily="34" charset="0"/>
                <a:ea typeface="PingFangSC" panose="020B0400000000000000" pitchFamily="34" charset="-122"/>
                <a:cs typeface="Times New Roman" panose="02020603050405020304" pitchFamily="18" charset="0"/>
              </a:rPr>
              <a:t>A</a:t>
            </a:r>
            <a:r>
              <a:rPr lang="en-SE" sz="1200" dirty="0">
                <a:latin typeface="Lato" panose="020F0502020204030203" pitchFamily="34" charset="0"/>
                <a:ea typeface="PingFangSC" panose="020B0400000000000000" pitchFamily="34" charset="-122"/>
                <a:cs typeface="Times New Roman" panose="02020603050405020304" pitchFamily="18" charset="0"/>
              </a:rPr>
              <a:t>tt främja förståelse. </a:t>
            </a:r>
          </a:p>
          <a:p>
            <a:endParaRPr lang="sv-SE" sz="1200" dirty="0">
              <a:latin typeface="Lato" panose="020F0502020204030203" pitchFamily="34" charset="0"/>
              <a:ea typeface="Lato" panose="020F0502020204030203" pitchFamily="34" charset="0"/>
              <a:cs typeface="Lato" panose="020F0502020204030203" pitchFamily="34" charset="0"/>
            </a:endParaRP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384344" y="463404"/>
            <a:ext cx="4644856"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3600" b="1" dirty="0"/>
              <a:t>Ditt förhållningssätt</a:t>
            </a:r>
            <a:endParaRPr lang="sv-SE" sz="3600" dirty="0"/>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1770111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349252-F361-5145-E17F-8D47191A7A62}"/>
              </a:ext>
            </a:extLst>
          </p:cNvPr>
          <p:cNvSpPr/>
          <p:nvPr/>
        </p:nvSpPr>
        <p:spPr>
          <a:xfrm>
            <a:off x="0" y="833806"/>
            <a:ext cx="4884234" cy="91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6AB678ED-6EA6-E225-C99C-8EF2821DC780}"/>
              </a:ext>
            </a:extLst>
          </p:cNvPr>
          <p:cNvSpPr txBox="1">
            <a:spLocks/>
          </p:cNvSpPr>
          <p:nvPr/>
        </p:nvSpPr>
        <p:spPr>
          <a:xfrm>
            <a:off x="628650" y="2907343"/>
            <a:ext cx="6229350" cy="514433"/>
          </a:xfrm>
          <a:prstGeom prst="rect">
            <a:avLst/>
          </a:prstGeom>
        </p:spPr>
        <p:txBody>
          <a:bodyPr>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r>
              <a:rPr lang="sv-SE" sz="2000" dirty="0">
                <a:latin typeface="Source Sans Pro" panose="020B0503030403020204" pitchFamily="34" charset="0"/>
                <a:ea typeface="Source Sans Pro" panose="020B0503030403020204" pitchFamily="34" charset="0"/>
                <a:cs typeface="Calibri Light" panose="020F0302020204030204" pitchFamily="34" charset="0"/>
              </a:rPr>
              <a:t>Icke-värderande</a:t>
            </a:r>
          </a:p>
        </p:txBody>
      </p:sp>
      <p:sp>
        <p:nvSpPr>
          <p:cNvPr id="3" name="Content Placeholder 2">
            <a:extLst>
              <a:ext uri="{FF2B5EF4-FFF2-40B4-BE49-F238E27FC236}">
                <a16:creationId xmlns:a16="http://schemas.microsoft.com/office/drawing/2014/main" id="{015699FA-64A4-995B-6E96-2BC575802F83}"/>
              </a:ext>
            </a:extLst>
          </p:cNvPr>
          <p:cNvSpPr txBox="1">
            <a:spLocks/>
          </p:cNvSpPr>
          <p:nvPr/>
        </p:nvSpPr>
        <p:spPr>
          <a:xfrm>
            <a:off x="628650" y="3421776"/>
            <a:ext cx="5819232" cy="2115719"/>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spcBef>
                <a:spcPts val="0"/>
              </a:spcBef>
              <a:buFont typeface="Arial" panose="020B0604020202020204" pitchFamily="34" charset="0"/>
              <a:buNone/>
            </a:pPr>
            <a:r>
              <a:rPr lang="en-SE" sz="1200" dirty="0">
                <a:latin typeface="Lato" panose="020F0502020204030203" pitchFamily="34" charset="0"/>
                <a:ea typeface="Lato" panose="020F0502020204030203" pitchFamily="34" charset="0"/>
                <a:cs typeface="Lato" panose="020F0502020204030203" pitchFamily="34" charset="0"/>
              </a:rPr>
              <a:t>Att vara icke-värderande betyder att du betraktar alla perspektiv likvärdigt och inte värderar vad som är rätt eller fel, positivt eller negativt, bättre eller sämre. </a:t>
            </a:r>
          </a:p>
          <a:p>
            <a:pPr marL="0" indent="0">
              <a:lnSpc>
                <a:spcPct val="140000"/>
              </a:lnSpc>
              <a:spcBef>
                <a:spcPts val="0"/>
              </a:spcBef>
              <a:buFont typeface="Arial" panose="020B0604020202020204" pitchFamily="34" charset="0"/>
              <a:buNone/>
            </a:pPr>
            <a:r>
              <a:rPr lang="en-SE" sz="1200" dirty="0">
                <a:latin typeface="Lato" panose="020F0502020204030203" pitchFamily="34" charset="0"/>
                <a:ea typeface="Lato" panose="020F0502020204030203" pitchFamily="34" charset="0"/>
                <a:cs typeface="Lato" panose="020F0502020204030203" pitchFamily="34" charset="0"/>
              </a:rPr>
              <a:t>Det innebär att du behöver vara uppmärksam om dina egna fördomar och om det som triggar dig. Din medvetenhet om dina egna reaktioner hjälper dig att inte reagera när du blir provocerad. Lika viktigt är att avstå från att agera positivt på något som du tycker är bra.</a:t>
            </a:r>
          </a:p>
          <a:p>
            <a:pPr marL="0" indent="0">
              <a:lnSpc>
                <a:spcPct val="140000"/>
              </a:lnSpc>
              <a:spcBef>
                <a:spcPts val="0"/>
              </a:spcBef>
              <a:buFont typeface="Arial" panose="020B0604020202020204" pitchFamily="34" charset="0"/>
              <a:buNone/>
            </a:pPr>
            <a:r>
              <a:rPr lang="en-SE" sz="1200" dirty="0">
                <a:latin typeface="Lato" panose="020F0502020204030203" pitchFamily="34" charset="0"/>
                <a:ea typeface="Lato" panose="020F0502020204030203" pitchFamily="34" charset="0"/>
                <a:cs typeface="Lato" panose="020F0502020204030203" pitchFamily="34" charset="0"/>
              </a:rPr>
              <a:t>Samtidigt är du inte kallt och distanserad. Därför bör icke-värderande alltid kombineras med medkännande.</a:t>
            </a:r>
          </a:p>
        </p:txBody>
      </p:sp>
      <p:sp>
        <p:nvSpPr>
          <p:cNvPr id="4" name="Title 1">
            <a:extLst>
              <a:ext uri="{FF2B5EF4-FFF2-40B4-BE49-F238E27FC236}">
                <a16:creationId xmlns:a16="http://schemas.microsoft.com/office/drawing/2014/main" id="{21585EBB-C1A8-5799-2A3C-30B34694D741}"/>
              </a:ext>
            </a:extLst>
          </p:cNvPr>
          <p:cNvSpPr txBox="1">
            <a:spLocks/>
          </p:cNvSpPr>
          <p:nvPr/>
        </p:nvSpPr>
        <p:spPr>
          <a:xfrm>
            <a:off x="628650" y="5617226"/>
            <a:ext cx="5440982" cy="5240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dirty="0">
                <a:latin typeface="Source Sans Pro" panose="020B0503030403020204" pitchFamily="34" charset="0"/>
                <a:ea typeface="Source Sans Pro" panose="020B0503030403020204" pitchFamily="34" charset="0"/>
                <a:cs typeface="Calibri Light" panose="020F0302020204030204" pitchFamily="34" charset="0"/>
              </a:rPr>
              <a:t>Medkännande</a:t>
            </a:r>
          </a:p>
        </p:txBody>
      </p:sp>
      <p:sp>
        <p:nvSpPr>
          <p:cNvPr id="5" name="Content Placeholder 2">
            <a:extLst>
              <a:ext uri="{FF2B5EF4-FFF2-40B4-BE49-F238E27FC236}">
                <a16:creationId xmlns:a16="http://schemas.microsoft.com/office/drawing/2014/main" id="{AA14E553-7CF5-69C9-00A3-C295C7C48448}"/>
              </a:ext>
            </a:extLst>
          </p:cNvPr>
          <p:cNvSpPr txBox="1">
            <a:spLocks/>
          </p:cNvSpPr>
          <p:nvPr/>
        </p:nvSpPr>
        <p:spPr>
          <a:xfrm>
            <a:off x="628650" y="6220975"/>
            <a:ext cx="5440982" cy="2410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Att vara medkännande innebär att du är närvarande och att du har en empatisk inställning.</a:t>
            </a:r>
          </a:p>
          <a:p>
            <a:pPr marL="0" indent="0">
              <a:lnSpc>
                <a:spcPct val="140000"/>
              </a:lnSpc>
              <a:spcBef>
                <a:spcPts val="0"/>
              </a:spcBef>
              <a:buFont typeface="Arial" panose="020B0604020202020204" pitchFamily="34" charset="0"/>
              <a:buNone/>
            </a:pPr>
            <a:r>
              <a:rPr lang="sv-SE" sz="1200" i="1" dirty="0">
                <a:latin typeface="Lato" panose="020F0502020204030203" pitchFamily="34" charset="0"/>
                <a:ea typeface="Lato" panose="020F0502020204030203" pitchFamily="34" charset="0"/>
                <a:cs typeface="Lato" panose="020F0502020204030203" pitchFamily="34" charset="0"/>
              </a:rPr>
              <a:t>Att vara närvarande betyder i första hand att du lyssnar med full uppmärksamhet, att du inte är distraherad av tankar och känslor. Du är helt enkelt där för den du lyssnar på. </a:t>
            </a:r>
          </a:p>
          <a:p>
            <a:pPr marL="0" indent="0">
              <a:lnSpc>
                <a:spcPct val="140000"/>
              </a:lnSpc>
              <a:spcBef>
                <a:spcPts val="0"/>
              </a:spcBef>
              <a:buFont typeface="Arial" panose="020B0604020202020204" pitchFamily="34" charset="0"/>
              <a:buNone/>
            </a:pPr>
            <a:r>
              <a:rPr lang="sv-SE" sz="1200" i="1" dirty="0">
                <a:latin typeface="Lato" panose="020F0502020204030203" pitchFamily="34" charset="0"/>
                <a:ea typeface="Lato" panose="020F0502020204030203" pitchFamily="34" charset="0"/>
                <a:cs typeface="Lato" panose="020F0502020204030203" pitchFamily="34" charset="0"/>
              </a:rPr>
              <a:t>Empati är förmågan att sätta sig i en annans skor – att se det de ser från deras perspektiv. Empati skiljer sig från sympati. </a:t>
            </a:r>
          </a:p>
          <a:p>
            <a:pPr marL="0" indent="0">
              <a:lnSpc>
                <a:spcPct val="140000"/>
              </a:lnSpc>
              <a:spcBef>
                <a:spcPts val="0"/>
              </a:spcBef>
              <a:buFont typeface="Arial" panose="020B0604020202020204" pitchFamily="34" charset="0"/>
              <a:buNone/>
            </a:pPr>
            <a:endParaRPr lang="sv-SE" sz="1200" i="1"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i="1" dirty="0">
                <a:latin typeface="Lato" panose="020F0502020204030203" pitchFamily="34" charset="0"/>
                <a:ea typeface="Lato" panose="020F0502020204030203" pitchFamily="34" charset="0"/>
                <a:cs typeface="Lato" panose="020F0502020204030203" pitchFamily="34" charset="0"/>
              </a:rPr>
              <a:t>Läs mer här: </a:t>
            </a:r>
            <a:r>
              <a:rPr lang="sv-SE" sz="1200" i="1" dirty="0">
                <a:latin typeface="Lato" panose="020F0502020204030203" pitchFamily="34" charset="0"/>
                <a:ea typeface="Lato" panose="020F0502020204030203" pitchFamily="34" charset="0"/>
                <a:cs typeface="Lato" panose="020F0502020204030203" pitchFamily="34" charset="0"/>
                <a:hlinkClick r:id="rId2"/>
              </a:rPr>
              <a:t>https://www.cnrd.se/resursbank/neutralitet/</a:t>
            </a:r>
            <a:r>
              <a:rPr lang="sv-SE" sz="1200" i="1" dirty="0">
                <a:latin typeface="Lato" panose="020F0502020204030203" pitchFamily="34" charset="0"/>
                <a:ea typeface="Lato" panose="020F0502020204030203" pitchFamily="34" charset="0"/>
                <a:cs typeface="Lato" panose="020F0502020204030203" pitchFamily="34" charset="0"/>
              </a:rPr>
              <a:t> </a:t>
            </a:r>
          </a:p>
          <a:p>
            <a:pPr marL="0" indent="0">
              <a:lnSpc>
                <a:spcPct val="140000"/>
              </a:lnSpc>
              <a:spcBef>
                <a:spcPts val="0"/>
              </a:spcBef>
              <a:buFont typeface="Arial" panose="020B0604020202020204" pitchFamily="34" charset="0"/>
              <a:buNone/>
            </a:pPr>
            <a:endParaRPr lang="sv-SE" sz="1200" i="1" dirty="0">
              <a:latin typeface="Lato" panose="020F0502020204030203" pitchFamily="34" charset="0"/>
              <a:ea typeface="Lato" panose="020F0502020204030203" pitchFamily="34" charset="0"/>
              <a:cs typeface="Lato" panose="020F0502020204030203" pitchFamily="34" charset="0"/>
            </a:endParaRPr>
          </a:p>
        </p:txBody>
      </p:sp>
      <p:sp>
        <p:nvSpPr>
          <p:cNvPr id="6" name="Triangle 5">
            <a:extLst>
              <a:ext uri="{FF2B5EF4-FFF2-40B4-BE49-F238E27FC236}">
                <a16:creationId xmlns:a16="http://schemas.microsoft.com/office/drawing/2014/main" id="{429CCF93-4686-DB7A-8F3E-FB9F16A0C181}"/>
              </a:ext>
            </a:extLst>
          </p:cNvPr>
          <p:cNvSpPr/>
          <p:nvPr/>
        </p:nvSpPr>
        <p:spPr>
          <a:xfrm rot="10800000">
            <a:off x="0" y="-3"/>
            <a:ext cx="6858000" cy="1938257"/>
          </a:xfrm>
          <a:prstGeom prst="triangle">
            <a:avLst>
              <a:gd name="adj" fmla="val 600"/>
            </a:avLst>
          </a:prstGeom>
          <a:solidFill>
            <a:srgbClr val="FBE5D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72601341-10DF-8AE2-ECCC-A187CB24E232}"/>
              </a:ext>
            </a:extLst>
          </p:cNvPr>
          <p:cNvSpPr/>
          <p:nvPr/>
        </p:nvSpPr>
        <p:spPr>
          <a:xfrm>
            <a:off x="0" y="824962"/>
            <a:ext cx="4884234" cy="918055"/>
          </a:xfrm>
          <a:prstGeom prst="rect">
            <a:avLst/>
          </a:prstGeom>
          <a:solidFill>
            <a:srgbClr val="FBE5D6">
              <a:alpha val="624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solidFill>
                <a:schemeClr val="tx1"/>
              </a:solidFill>
              <a:latin typeface="Source Sans Pro" panose="020B0503030403020204" pitchFamily="34" charset="0"/>
              <a:ea typeface="Source Sans Pro" panose="020B0503030403020204" pitchFamily="34" charset="0"/>
            </a:endParaRPr>
          </a:p>
        </p:txBody>
      </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9" name="Content Placeholder 2">
            <a:extLst>
              <a:ext uri="{FF2B5EF4-FFF2-40B4-BE49-F238E27FC236}">
                <a16:creationId xmlns:a16="http://schemas.microsoft.com/office/drawing/2014/main" id="{2B39E8FB-A48B-C0FE-9961-93EC72E27D3A}"/>
              </a:ext>
            </a:extLst>
          </p:cNvPr>
          <p:cNvSpPr txBox="1">
            <a:spLocks/>
          </p:cNvSpPr>
          <p:nvPr/>
        </p:nvSpPr>
        <p:spPr>
          <a:xfrm>
            <a:off x="628650" y="2078060"/>
            <a:ext cx="5819232" cy="918055"/>
          </a:xfrm>
          <a:prstGeom prst="rect">
            <a:avLst/>
          </a:prstGeom>
        </p:spPr>
        <p:txBody>
          <a:bodyPr>
            <a:normAutofit/>
          </a:bodyPr>
          <a:lstStyle>
            <a:lvl1pPr marL="268271" indent="-268271" algn="l" defTabSz="1073084" rtl="0" eaLnBrk="1" latinLnBrk="0" hangingPunct="1">
              <a:lnSpc>
                <a:spcPct val="90000"/>
              </a:lnSpc>
              <a:spcBef>
                <a:spcPts val="1173"/>
              </a:spcBef>
              <a:buFont typeface="Arial" panose="020B0604020202020204" pitchFamily="34" charset="0"/>
              <a:buChar char="•"/>
              <a:defRPr sz="3755" b="0" i="0" kern="1200">
                <a:solidFill>
                  <a:schemeClr val="tx1"/>
                </a:solidFill>
                <a:latin typeface="Source Sans Pro Light" panose="020B0403030403020204" pitchFamily="34" charset="0"/>
                <a:ea typeface="Source Sans Pro Light" panose="020B0403030403020204" pitchFamily="34" charset="0"/>
                <a:cs typeface="+mn-cs"/>
              </a:defRPr>
            </a:lvl1pPr>
            <a:lvl2pPr marL="804812" indent="-268271" algn="l" defTabSz="1073084" rtl="0" eaLnBrk="1" latinLnBrk="0" hangingPunct="1">
              <a:lnSpc>
                <a:spcPct val="90000"/>
              </a:lnSpc>
              <a:spcBef>
                <a:spcPts val="586"/>
              </a:spcBef>
              <a:buFont typeface="Arial" panose="020B0604020202020204" pitchFamily="34" charset="0"/>
              <a:buChar char="•"/>
              <a:defRPr sz="2817" b="0" i="0" kern="1200">
                <a:solidFill>
                  <a:schemeClr val="tx1"/>
                </a:solidFill>
                <a:latin typeface="Source Sans Pro Light" panose="020B0403030403020204" pitchFamily="34" charset="0"/>
                <a:ea typeface="Source Sans Pro Light" panose="020B0403030403020204" pitchFamily="34" charset="0"/>
                <a:cs typeface="+mn-cs"/>
              </a:defRPr>
            </a:lvl2pPr>
            <a:lvl3pPr marL="1341355" indent="-268271" algn="l" defTabSz="1073084"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89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4pPr>
            <a:lvl5pPr marL="2414439" indent="-268271" algn="l" defTabSz="1073084" rtl="0" eaLnBrk="1" latinLnBrk="0" hangingPunct="1">
              <a:lnSpc>
                <a:spcPct val="90000"/>
              </a:lnSpc>
              <a:spcBef>
                <a:spcPts val="586"/>
              </a:spcBef>
              <a:buFont typeface="Arial" panose="020B0604020202020204" pitchFamily="34" charset="0"/>
              <a:buChar char="•"/>
              <a:defRPr sz="1878" kern="1200">
                <a:solidFill>
                  <a:schemeClr val="tx1"/>
                </a:solidFill>
                <a:latin typeface="+mn-lt"/>
                <a:ea typeface="+mn-ea"/>
                <a:cs typeface="+mn-cs"/>
              </a:defRPr>
            </a:lvl5pPr>
            <a:lvl6pPr marL="2950981"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6"/>
              </a:spcBef>
              <a:buFont typeface="Arial" panose="020B0604020202020204" pitchFamily="34" charset="0"/>
              <a:buChar char="•"/>
              <a:defRPr sz="2112" kern="1200">
                <a:solidFill>
                  <a:schemeClr val="tx1"/>
                </a:solidFill>
                <a:latin typeface="+mn-lt"/>
                <a:ea typeface="+mn-ea"/>
                <a:cs typeface="+mn-cs"/>
              </a:defRPr>
            </a:lvl9pPr>
          </a:lstStyle>
          <a:p>
            <a:pPr marL="0" indent="0">
              <a:lnSpc>
                <a:spcPct val="140000"/>
              </a:lnSpc>
              <a:spcBef>
                <a:spcPts val="0"/>
              </a:spcBef>
              <a:buFont typeface="Arial" panose="020B0604020202020204" pitchFamily="34" charset="0"/>
              <a:buNone/>
            </a:pPr>
            <a:r>
              <a:rPr lang="en-SE" sz="1200" dirty="0">
                <a:latin typeface="Lato" panose="020F0502020204030203" pitchFamily="34" charset="0"/>
                <a:ea typeface="Lato" panose="020F0502020204030203" pitchFamily="34" charset="0"/>
                <a:cs typeface="Lato" panose="020F0502020204030203" pitchFamily="34" charset="0"/>
              </a:rPr>
              <a:t>Neutralitet innebär att du för tillfälle intar </a:t>
            </a:r>
            <a:r>
              <a:rPr lang="en-SE" sz="1200" i="1" dirty="0">
                <a:latin typeface="Lato" panose="020F0502020204030203" pitchFamily="34" charset="0"/>
                <a:ea typeface="Lato" panose="020F0502020204030203" pitchFamily="34" charset="0"/>
                <a:cs typeface="Lato" panose="020F0502020204030203" pitchFamily="34" charset="0"/>
              </a:rPr>
              <a:t>en roll </a:t>
            </a:r>
            <a:r>
              <a:rPr lang="en-SE" sz="1200" dirty="0">
                <a:latin typeface="Lato" panose="020F0502020204030203" pitchFamily="34" charset="0"/>
                <a:ea typeface="Lato" panose="020F0502020204030203" pitchFamily="34" charset="0"/>
                <a:cs typeface="Lato" panose="020F0502020204030203" pitchFamily="34" charset="0"/>
              </a:rPr>
              <a:t>där du inte värdera det som andra säger och att du är såväl empatisk som närvarande. </a:t>
            </a:r>
            <a:r>
              <a:rPr lang="en-GB" sz="1200" dirty="0">
                <a:latin typeface="Lato" panose="020F0502020204030203" pitchFamily="34" charset="0"/>
                <a:ea typeface="Lato" panose="020F0502020204030203" pitchFamily="34" charset="0"/>
                <a:cs typeface="Lato" panose="020F0502020204030203" pitchFamily="34" charset="0"/>
              </a:rPr>
              <a:t>D</a:t>
            </a:r>
            <a:r>
              <a:rPr lang="en-SE" sz="1200" dirty="0">
                <a:latin typeface="Lato" panose="020F0502020204030203" pitchFamily="34" charset="0"/>
                <a:ea typeface="Lato" panose="020F0502020204030203" pitchFamily="34" charset="0"/>
                <a:cs typeface="Lato" panose="020F0502020204030203" pitchFamily="34" charset="0"/>
              </a:rPr>
              <a:t>u är opartisk när du inte väljer sida.</a:t>
            </a:r>
          </a:p>
        </p:txBody>
      </p:sp>
      <p:sp>
        <p:nvSpPr>
          <p:cNvPr id="11" name="TextBox 10">
            <a:extLst>
              <a:ext uri="{FF2B5EF4-FFF2-40B4-BE49-F238E27FC236}">
                <a16:creationId xmlns:a16="http://schemas.microsoft.com/office/drawing/2014/main" id="{D006C00F-F129-3C63-53BF-F46F635936B9}"/>
              </a:ext>
            </a:extLst>
          </p:cNvPr>
          <p:cNvSpPr txBox="1"/>
          <p:nvPr/>
        </p:nvSpPr>
        <p:spPr>
          <a:xfrm>
            <a:off x="628650" y="969126"/>
            <a:ext cx="3184694" cy="646331"/>
          </a:xfrm>
          <a:prstGeom prst="rect">
            <a:avLst/>
          </a:prstGeom>
          <a:noFill/>
        </p:spPr>
        <p:txBody>
          <a:bodyPr wrap="square">
            <a:spAutoFit/>
          </a:bodyPr>
          <a:lstStyle/>
          <a:p>
            <a:r>
              <a:rPr lang="sv-SE" sz="3600" dirty="0">
                <a:solidFill>
                  <a:schemeClr val="tx1"/>
                </a:solidFill>
                <a:latin typeface="Source Sans Pro" panose="020B0503030403020204" pitchFamily="34" charset="0"/>
                <a:ea typeface="Source Sans Pro" panose="020B0503030403020204" pitchFamily="34" charset="0"/>
              </a:rPr>
              <a:t>Neutralitet</a:t>
            </a:r>
          </a:p>
        </p:txBody>
      </p:sp>
    </p:spTree>
    <p:extLst>
      <p:ext uri="{BB962C8B-B14F-4D97-AF65-F5344CB8AC3E}">
        <p14:creationId xmlns:p14="http://schemas.microsoft.com/office/powerpoint/2010/main" val="97206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F2CC01-94EF-49CF-3567-87FB80E9B44D}"/>
              </a:ext>
            </a:extLst>
          </p:cNvPr>
          <p:cNvSpPr/>
          <p:nvPr/>
        </p:nvSpPr>
        <p:spPr>
          <a:xfrm>
            <a:off x="384344" y="149903"/>
            <a:ext cx="699880" cy="92789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2">
              <a:latin typeface="Gudea" panose="02000000000000000000" pitchFamily="50" charset="0"/>
            </a:endParaRPr>
          </a:p>
        </p:txBody>
      </p:sp>
      <p:sp>
        <p:nvSpPr>
          <p:cNvPr id="4" name="Rectangle 3">
            <a:extLst>
              <a:ext uri="{FF2B5EF4-FFF2-40B4-BE49-F238E27FC236}">
                <a16:creationId xmlns:a16="http://schemas.microsoft.com/office/drawing/2014/main" id="{BD2450D5-5217-7B7B-E4BD-D0BE58F7E577}"/>
              </a:ext>
            </a:extLst>
          </p:cNvPr>
          <p:cNvSpPr/>
          <p:nvPr/>
        </p:nvSpPr>
        <p:spPr>
          <a:xfrm>
            <a:off x="0" y="613304"/>
            <a:ext cx="6473656" cy="12154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Box 1">
            <a:extLst>
              <a:ext uri="{FF2B5EF4-FFF2-40B4-BE49-F238E27FC236}">
                <a16:creationId xmlns:a16="http://schemas.microsoft.com/office/drawing/2014/main" id="{4848139E-9AF2-CA81-B6A7-7749F0B64EAA}"/>
              </a:ext>
            </a:extLst>
          </p:cNvPr>
          <p:cNvSpPr txBox="1"/>
          <p:nvPr/>
        </p:nvSpPr>
        <p:spPr>
          <a:xfrm>
            <a:off x="1618940" y="2100117"/>
            <a:ext cx="4320000" cy="7109639"/>
          </a:xfrm>
          <a:prstGeom prst="rect">
            <a:avLst/>
          </a:prstGeom>
          <a:noFill/>
        </p:spPr>
        <p:txBody>
          <a:bodyPr wrap="square">
            <a:spAutoFit/>
          </a:bodyPr>
          <a:lstStyle/>
          <a:p>
            <a:r>
              <a:rPr lang="sv-SE" sz="1200" b="1" dirty="0">
                <a:latin typeface="Lato" panose="020F0502020204030203" pitchFamily="34" charset="0"/>
                <a:ea typeface="Lato" panose="020F0502020204030203" pitchFamily="34" charset="0"/>
                <a:cs typeface="Lato" panose="020F0502020204030203" pitchFamily="34" charset="0"/>
              </a:rPr>
              <a:t>Några grundläggande mänskliga behov:</a:t>
            </a:r>
          </a:p>
          <a:p>
            <a:pPr marL="228600" indent="-228600">
              <a:buFont typeface="+mj-lt"/>
              <a:buAutoNum type="arabicPeriod"/>
            </a:pPr>
            <a:r>
              <a:rPr lang="sv-SE" sz="1200" b="1" dirty="0">
                <a:latin typeface="Lato" panose="020F0502020204030203" pitchFamily="34" charset="0"/>
                <a:ea typeface="Lato" panose="020F0502020204030203" pitchFamily="34" charset="0"/>
                <a:cs typeface="Lato" panose="020F0502020204030203" pitchFamily="34" charset="0"/>
              </a:rPr>
              <a:t>Behovet av trygghet</a:t>
            </a:r>
            <a:br>
              <a:rPr lang="sv-SE" sz="1200" b="1" dirty="0">
                <a:latin typeface="Lato" panose="020F0502020204030203" pitchFamily="34" charset="0"/>
                <a:ea typeface="Lato" panose="020F0502020204030203" pitchFamily="34" charset="0"/>
                <a:cs typeface="Lato" panose="020F0502020204030203" pitchFamily="34" charset="0"/>
              </a:rPr>
            </a:br>
            <a:r>
              <a:rPr lang="sv-SE" sz="1200" dirty="0">
                <a:latin typeface="Lato" panose="020F0502020204030203" pitchFamily="34" charset="0"/>
                <a:ea typeface="Lato" panose="020F0502020204030203" pitchFamily="34" charset="0"/>
                <a:cs typeface="Lato" panose="020F0502020204030203" pitchFamily="34" charset="0"/>
              </a:rPr>
              <a:t>När vi inte känner oss trygg blir vi defensiva. Vi reagerar antingen med kamp, flykt eller genom att frysa (stelna)</a:t>
            </a:r>
          </a:p>
          <a:p>
            <a:pPr marL="228600" indent="-228600">
              <a:buFont typeface="+mj-lt"/>
              <a:buAutoNum type="arabicPeriod"/>
            </a:pPr>
            <a:r>
              <a:rPr lang="sv-SE" sz="1200" b="1" dirty="0">
                <a:latin typeface="Lato" panose="020F0502020204030203" pitchFamily="34" charset="0"/>
                <a:ea typeface="Lato" panose="020F0502020204030203" pitchFamily="34" charset="0"/>
                <a:cs typeface="Lato" panose="020F0502020204030203" pitchFamily="34" charset="0"/>
              </a:rPr>
              <a:t>Behovet att känna att vi har kontroll </a:t>
            </a:r>
            <a:br>
              <a:rPr lang="sv-SE" sz="1200" b="1" dirty="0">
                <a:latin typeface="Lato" panose="020F0502020204030203" pitchFamily="34" charset="0"/>
                <a:ea typeface="Lato" panose="020F0502020204030203" pitchFamily="34" charset="0"/>
                <a:cs typeface="Lato" panose="020F0502020204030203" pitchFamily="34" charset="0"/>
              </a:rPr>
            </a:br>
            <a:r>
              <a:rPr lang="sv-SE" sz="1200" dirty="0">
                <a:latin typeface="Lato" panose="020F0502020204030203" pitchFamily="34" charset="0"/>
                <a:ea typeface="Lato" panose="020F0502020204030203" pitchFamily="34" charset="0"/>
                <a:cs typeface="Lato" panose="020F0502020204030203" pitchFamily="34" charset="0"/>
              </a:rPr>
              <a:t>Om vi upplever att vi inte har kontroll upplever vi oro och hopplöshet som ibland manifesterar som ilska</a:t>
            </a:r>
            <a:endParaRPr lang="sv-SE" sz="1200" b="1" dirty="0">
              <a:latin typeface="Lato" panose="020F0502020204030203" pitchFamily="34" charset="0"/>
              <a:ea typeface="Lato" panose="020F0502020204030203" pitchFamily="34" charset="0"/>
              <a:cs typeface="Lato" panose="020F0502020204030203" pitchFamily="34" charset="0"/>
            </a:endParaRPr>
          </a:p>
          <a:p>
            <a:pPr marL="228600" indent="-228600">
              <a:buFont typeface="+mj-lt"/>
              <a:buAutoNum type="arabicPeriod"/>
            </a:pPr>
            <a:r>
              <a:rPr lang="sv-SE" sz="1200" b="1" dirty="0">
                <a:latin typeface="Lato" panose="020F0502020204030203" pitchFamily="34" charset="0"/>
                <a:ea typeface="Lato" panose="020F0502020204030203" pitchFamily="34" charset="0"/>
                <a:cs typeface="Lato" panose="020F0502020204030203" pitchFamily="34" charset="0"/>
              </a:rPr>
              <a:t>Behovet att bli sedd och tagen på allvar</a:t>
            </a:r>
            <a:br>
              <a:rPr lang="sv-SE" sz="1200" b="1" dirty="0">
                <a:latin typeface="Lato" panose="020F0502020204030203" pitchFamily="34" charset="0"/>
                <a:ea typeface="Lato" panose="020F0502020204030203" pitchFamily="34" charset="0"/>
                <a:cs typeface="Lato" panose="020F0502020204030203" pitchFamily="34" charset="0"/>
              </a:rPr>
            </a:br>
            <a:r>
              <a:rPr lang="sv-SE" sz="1200" dirty="0">
                <a:latin typeface="Lato" panose="020F0502020204030203" pitchFamily="34" charset="0"/>
                <a:ea typeface="Lato" panose="020F0502020204030203" pitchFamily="34" charset="0"/>
                <a:cs typeface="Lato" panose="020F0502020204030203" pitchFamily="34" charset="0"/>
              </a:rPr>
              <a:t>Den känsla av marginalisering som följer upplevelsen av att inte bli sedd eller tagen på allvar er en grundorsak till att konflikt uppstår</a:t>
            </a:r>
          </a:p>
          <a:p>
            <a:pPr marL="228600" indent="-228600">
              <a:buFont typeface="+mj-lt"/>
              <a:buAutoNum type="arabicPeriod"/>
            </a:pPr>
            <a:endParaRPr lang="sv-SE" sz="1200" b="1"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Du kan minska spänning i dina möten med människor i affekt genom att tillgodose dessa mänskliga behov i den andre.</a:t>
            </a:r>
          </a:p>
          <a:p>
            <a:r>
              <a:rPr lang="sv-SE" sz="1200" dirty="0">
                <a:latin typeface="Lato" panose="020F0502020204030203" pitchFamily="34" charset="0"/>
                <a:ea typeface="Lato" panose="020F0502020204030203" pitchFamily="34" charset="0"/>
                <a:cs typeface="Lato" panose="020F0502020204030203" pitchFamily="34" charset="0"/>
              </a:rPr>
              <a:t>Det innebär att du behöver skapa trygghet, inte ta ifrån människor sin känsla av att ha kontroll och se och ta den andre på allvar. </a:t>
            </a:r>
          </a:p>
          <a:p>
            <a:endParaRPr lang="sv-SE" sz="1200" b="1"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Du behöver samtidigt vara medveten om dina egna reaktioner.</a:t>
            </a:r>
          </a:p>
          <a:p>
            <a:r>
              <a:rPr lang="sv-SE" sz="1200" dirty="0">
                <a:latin typeface="Lato" panose="020F0502020204030203" pitchFamily="34" charset="0"/>
                <a:ea typeface="Lato" panose="020F0502020204030203" pitchFamily="34" charset="0"/>
                <a:cs typeface="Lato" panose="020F0502020204030203" pitchFamily="34" charset="0"/>
              </a:rPr>
              <a:t>Om du själv agerar defensivt eller använder din makt för att få kontroll kommer spänningen att öka och du kommer inte längre att kunna styra samtalet (och därmed upplever att du tappar kontroll över situationen).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Ditt förhållningssätt är avgörande</a:t>
            </a:r>
          </a:p>
          <a:p>
            <a:r>
              <a:rPr lang="sv-SE" sz="1200" dirty="0">
                <a:latin typeface="Lato" panose="020F0502020204030203" pitchFamily="34" charset="0"/>
                <a:ea typeface="Lato" panose="020F0502020204030203" pitchFamily="34" charset="0"/>
                <a:cs typeface="Lato" panose="020F0502020204030203" pitchFamily="34" charset="0"/>
              </a:rPr>
              <a:t>Främst handlar det om att vara empatisk, närvarande och icke-värderande samt att agera på en inkluderande sätt. Det hjälper om du kan betrakta konflikt som en möjlighet snarare än ett hot. </a:t>
            </a:r>
          </a:p>
          <a:p>
            <a:endParaRPr lang="sv-SE" sz="1200"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Lyssnande är din viktigaste verktyg</a:t>
            </a:r>
            <a:br>
              <a:rPr lang="sv-SE" sz="1200" b="1" dirty="0">
                <a:latin typeface="Lato" panose="020F0502020204030203" pitchFamily="34" charset="0"/>
                <a:ea typeface="Lato" panose="020F0502020204030203" pitchFamily="34" charset="0"/>
                <a:cs typeface="Lato" panose="020F0502020204030203" pitchFamily="34" charset="0"/>
              </a:rPr>
            </a:br>
            <a:r>
              <a:rPr lang="sv-SE" sz="1200" dirty="0">
                <a:latin typeface="Lato" panose="020F0502020204030203" pitchFamily="34" charset="0"/>
                <a:ea typeface="Lato" panose="020F0502020204030203" pitchFamily="34" charset="0"/>
                <a:cs typeface="Lato" panose="020F0502020204030203" pitchFamily="34" charset="0"/>
              </a:rPr>
              <a:t>Att lyssna är grunden till att lugna ner en hotfull situation. Det finns flera färdigheter som bidra till en djupare form av lyssnande.</a:t>
            </a:r>
          </a:p>
          <a:p>
            <a:endParaRPr lang="sv-SE" sz="1200" b="1" dirty="0">
              <a:latin typeface="Lato" panose="020F0502020204030203" pitchFamily="34" charset="0"/>
              <a:ea typeface="Lato" panose="020F0502020204030203" pitchFamily="34" charset="0"/>
              <a:cs typeface="Lato" panose="020F0502020204030203" pitchFamily="34" charset="0"/>
            </a:endParaRPr>
          </a:p>
          <a:p>
            <a:r>
              <a:rPr lang="sv-SE" sz="1200" b="1" dirty="0">
                <a:latin typeface="Lato" panose="020F0502020204030203" pitchFamily="34" charset="0"/>
                <a:ea typeface="Lato" panose="020F0502020204030203" pitchFamily="34" charset="0"/>
                <a:cs typeface="Lato" panose="020F0502020204030203" pitchFamily="34" charset="0"/>
              </a:rPr>
              <a:t>Sakta alltid ner tempot i samtalet när det blir spänt</a:t>
            </a:r>
          </a:p>
          <a:p>
            <a:r>
              <a:rPr lang="sv-SE" sz="1200" dirty="0">
                <a:latin typeface="Lato" panose="020F0502020204030203" pitchFamily="34" charset="0"/>
                <a:ea typeface="Lato" panose="020F0502020204030203" pitchFamily="34" charset="0"/>
                <a:cs typeface="Lato" panose="020F0502020204030203" pitchFamily="34" charset="0"/>
              </a:rPr>
              <a:t>Dina grundfärdigheter bidrar till att sakta ner samtalet. </a:t>
            </a:r>
          </a:p>
        </p:txBody>
      </p:sp>
      <p:sp>
        <p:nvSpPr>
          <p:cNvPr id="3" name="Title 1">
            <a:extLst>
              <a:ext uri="{FF2B5EF4-FFF2-40B4-BE49-F238E27FC236}">
                <a16:creationId xmlns:a16="http://schemas.microsoft.com/office/drawing/2014/main" id="{352D0A46-556A-BD51-D8BF-567E3EFCBB12}"/>
              </a:ext>
            </a:extLst>
          </p:cNvPr>
          <p:cNvSpPr txBox="1">
            <a:spLocks/>
          </p:cNvSpPr>
          <p:nvPr/>
        </p:nvSpPr>
        <p:spPr>
          <a:xfrm>
            <a:off x="0" y="613304"/>
            <a:ext cx="4167266" cy="918055"/>
          </a:xfrm>
          <a:prstGeom prst="rect">
            <a:avLst/>
          </a:prstGeom>
        </p:spPr>
        <p:txBody>
          <a:bodyPr anchor="b">
            <a:normAutofit/>
          </a:bodyPr>
          <a:lstStyle>
            <a:lvl1pPr algn="l" defTabSz="1073084" rtl="0" eaLnBrk="1" latinLnBrk="0" hangingPunct="1">
              <a:lnSpc>
                <a:spcPct val="90000"/>
              </a:lnSpc>
              <a:spcBef>
                <a:spcPct val="0"/>
              </a:spcBef>
              <a:buNone/>
              <a:defRPr sz="5164" b="0" i="0" kern="1200">
                <a:solidFill>
                  <a:schemeClr val="tx1"/>
                </a:solidFill>
                <a:latin typeface="Source Sans Pro Light" panose="020B0403030403020204" pitchFamily="34" charset="0"/>
                <a:ea typeface="Source Sans Pro Light" panose="020B0403030403020204" pitchFamily="34" charset="0"/>
                <a:cs typeface="+mj-cs"/>
              </a:defRPr>
            </a:lvl1pPr>
          </a:lstStyle>
          <a:p>
            <a:pPr algn="ctr"/>
            <a:r>
              <a:rPr lang="sv-SE" sz="3600" b="1" dirty="0"/>
              <a:t>Grundtankar</a:t>
            </a:r>
            <a:endParaRPr lang="sv-SE" sz="3600" dirty="0"/>
          </a:p>
        </p:txBody>
      </p:sp>
      <p:pic>
        <p:nvPicPr>
          <p:cNvPr id="6" name="Picture 5" descr="Logo&#10;&#10;Description automatically generated">
            <a:extLst>
              <a:ext uri="{FF2B5EF4-FFF2-40B4-BE49-F238E27FC236}">
                <a16:creationId xmlns:a16="http://schemas.microsoft.com/office/drawing/2014/main" id="{4F397EA9-6DB7-4ACE-B1D2-CEC628D881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3792740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349252-F361-5145-E17F-8D47191A7A62}"/>
              </a:ext>
            </a:extLst>
          </p:cNvPr>
          <p:cNvSpPr/>
          <p:nvPr/>
        </p:nvSpPr>
        <p:spPr>
          <a:xfrm>
            <a:off x="0" y="833806"/>
            <a:ext cx="4884234" cy="91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riangle 5">
            <a:extLst>
              <a:ext uri="{FF2B5EF4-FFF2-40B4-BE49-F238E27FC236}">
                <a16:creationId xmlns:a16="http://schemas.microsoft.com/office/drawing/2014/main" id="{429CCF93-4686-DB7A-8F3E-FB9F16A0C181}"/>
              </a:ext>
            </a:extLst>
          </p:cNvPr>
          <p:cNvSpPr/>
          <p:nvPr/>
        </p:nvSpPr>
        <p:spPr>
          <a:xfrm rot="10800000">
            <a:off x="0" y="-3"/>
            <a:ext cx="6858000" cy="1938257"/>
          </a:xfrm>
          <a:prstGeom prst="triangle">
            <a:avLst>
              <a:gd name="adj" fmla="val 600"/>
            </a:avLst>
          </a:prstGeom>
          <a:solidFill>
            <a:srgbClr val="FBE5D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72601341-10DF-8AE2-ECCC-A187CB24E232}"/>
              </a:ext>
            </a:extLst>
          </p:cNvPr>
          <p:cNvSpPr/>
          <p:nvPr/>
        </p:nvSpPr>
        <p:spPr>
          <a:xfrm>
            <a:off x="0" y="824962"/>
            <a:ext cx="4884234" cy="918055"/>
          </a:xfrm>
          <a:prstGeom prst="rect">
            <a:avLst/>
          </a:prstGeom>
          <a:solidFill>
            <a:srgbClr val="FBE5D6">
              <a:alpha val="624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solidFill>
                <a:schemeClr val="tx1"/>
              </a:solidFill>
              <a:latin typeface="Source Sans Pro" panose="020B0503030403020204" pitchFamily="34" charset="0"/>
              <a:ea typeface="Source Sans Pro" panose="020B0503030403020204" pitchFamily="34" charset="0"/>
            </a:endParaRPr>
          </a:p>
        </p:txBody>
      </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11" name="TextBox 10">
            <a:extLst>
              <a:ext uri="{FF2B5EF4-FFF2-40B4-BE49-F238E27FC236}">
                <a16:creationId xmlns:a16="http://schemas.microsoft.com/office/drawing/2014/main" id="{D006C00F-F129-3C63-53BF-F46F635936B9}"/>
              </a:ext>
            </a:extLst>
          </p:cNvPr>
          <p:cNvSpPr txBox="1"/>
          <p:nvPr/>
        </p:nvSpPr>
        <p:spPr>
          <a:xfrm>
            <a:off x="628650" y="969126"/>
            <a:ext cx="3184694" cy="646331"/>
          </a:xfrm>
          <a:prstGeom prst="rect">
            <a:avLst/>
          </a:prstGeom>
          <a:noFill/>
        </p:spPr>
        <p:txBody>
          <a:bodyPr wrap="square">
            <a:spAutoFit/>
          </a:bodyPr>
          <a:lstStyle/>
          <a:p>
            <a:r>
              <a:rPr lang="sv-SE" sz="3600" dirty="0">
                <a:solidFill>
                  <a:schemeClr val="tx1"/>
                </a:solidFill>
                <a:latin typeface="Source Sans Pro" panose="020B0503030403020204" pitchFamily="34" charset="0"/>
                <a:ea typeface="Source Sans Pro" panose="020B0503030403020204" pitchFamily="34" charset="0"/>
              </a:rPr>
              <a:t>Inkludering</a:t>
            </a:r>
          </a:p>
        </p:txBody>
      </p:sp>
      <p:sp>
        <p:nvSpPr>
          <p:cNvPr id="13" name="Content Placeholder 2">
            <a:extLst>
              <a:ext uri="{FF2B5EF4-FFF2-40B4-BE49-F238E27FC236}">
                <a16:creationId xmlns:a16="http://schemas.microsoft.com/office/drawing/2014/main" id="{7865FD4D-06EA-A1DB-1159-6F4E6AA7F632}"/>
              </a:ext>
            </a:extLst>
          </p:cNvPr>
          <p:cNvSpPr txBox="1">
            <a:spLocks/>
          </p:cNvSpPr>
          <p:nvPr/>
        </p:nvSpPr>
        <p:spPr>
          <a:xfrm>
            <a:off x="628650" y="2073575"/>
            <a:ext cx="5819232" cy="3725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Inkludering har flera dimensioner. Bland annat behöver vi i konflikthanteringsprocesser fundera över att inkludera:</a:t>
            </a:r>
          </a:p>
          <a:p>
            <a:pPr>
              <a:lnSpc>
                <a:spcPct val="140000"/>
              </a:lnSpc>
              <a:spcBef>
                <a:spcPts val="0"/>
              </a:spcBef>
            </a:pPr>
            <a:r>
              <a:rPr lang="sv-SE" sz="1200" i="1" dirty="0">
                <a:latin typeface="Lato" panose="020F0502020204030203" pitchFamily="34" charset="0"/>
                <a:ea typeface="Lato" panose="020F0502020204030203" pitchFamily="34" charset="0"/>
                <a:cs typeface="Lato" panose="020F0502020204030203" pitchFamily="34" charset="0"/>
              </a:rPr>
              <a:t>Dem som är involverad eller berörd av en konflikt</a:t>
            </a:r>
          </a:p>
          <a:p>
            <a:pPr>
              <a:lnSpc>
                <a:spcPct val="140000"/>
              </a:lnSpc>
              <a:spcBef>
                <a:spcPts val="0"/>
              </a:spcBef>
            </a:pPr>
            <a:r>
              <a:rPr lang="sv-SE" sz="1200" i="1" dirty="0">
                <a:latin typeface="Lato" panose="020F0502020204030203" pitchFamily="34" charset="0"/>
                <a:ea typeface="Lato" panose="020F0502020204030203" pitchFamily="34" charset="0"/>
                <a:cs typeface="Lato" panose="020F0502020204030203" pitchFamily="34" charset="0"/>
              </a:rPr>
              <a:t>Olika aspekter av människan: tankar, känslor, vilja</a:t>
            </a:r>
          </a:p>
          <a:p>
            <a:pPr>
              <a:lnSpc>
                <a:spcPct val="140000"/>
              </a:lnSpc>
              <a:spcBef>
                <a:spcPts val="0"/>
              </a:spcBef>
            </a:pPr>
            <a:r>
              <a:rPr lang="sv-SE" sz="1200" i="1" dirty="0">
                <a:latin typeface="Lato" panose="020F0502020204030203" pitchFamily="34" charset="0"/>
                <a:ea typeface="Lato" panose="020F0502020204030203" pitchFamily="34" charset="0"/>
                <a:cs typeface="Lato" panose="020F0502020204030203" pitchFamily="34" charset="0"/>
              </a:rPr>
              <a:t>Den sekundära processen – i den utsträckning det går att göra</a:t>
            </a:r>
          </a:p>
          <a:p>
            <a:pPr>
              <a:lnSpc>
                <a:spcPct val="140000"/>
              </a:lnSpc>
              <a:spcBef>
                <a:spcPts val="0"/>
              </a:spcBef>
            </a:pPr>
            <a:r>
              <a:rPr lang="sv-SE" sz="1200" i="1" dirty="0">
                <a:latin typeface="Lato" panose="020F0502020204030203" pitchFamily="34" charset="0"/>
                <a:ea typeface="Lato" panose="020F0502020204030203" pitchFamily="34" charset="0"/>
                <a:cs typeface="Lato" panose="020F0502020204030203" pitchFamily="34" charset="0"/>
              </a:rPr>
              <a:t>Nejrösten</a:t>
            </a:r>
          </a:p>
          <a:p>
            <a:pPr marL="0" indent="0">
              <a:lnSpc>
                <a:spcPct val="140000"/>
              </a:lnSpc>
              <a:spcBef>
                <a:spcPts val="0"/>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Med tanke på att exkludering eller marginalisering är en viktig orsak till att spänning uppstår eller konflikter eskalerar bör inkludering vara en självklarhet för framgångsrikt hanteringen av konfliktsituationer. </a:t>
            </a:r>
          </a:p>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Allt tecken på spänning (se motståndslinjen) är en indikation att något eller någon exkluderas och kan betraktas som en flagga som signalerar behovet av inkludering. </a:t>
            </a:r>
          </a:p>
          <a:p>
            <a:pPr marL="0" indent="0">
              <a:lnSpc>
                <a:spcPct val="140000"/>
              </a:lnSpc>
              <a:spcBef>
                <a:spcPts val="0"/>
              </a:spcBef>
              <a:buNone/>
            </a:pPr>
            <a:endParaRPr lang="sv-SE" sz="1200" dirty="0">
              <a:latin typeface="Lato" panose="020F0502020204030203" pitchFamily="34" charset="0"/>
              <a:ea typeface="Lato" panose="020F0502020204030203" pitchFamily="34" charset="0"/>
              <a:cs typeface="Lato" panose="020F0502020204030203" pitchFamily="34" charset="0"/>
            </a:endParaRPr>
          </a:p>
          <a:p>
            <a:pPr marL="0" indent="0">
              <a:lnSpc>
                <a:spcPct val="140000"/>
              </a:lnSpc>
              <a:spcBef>
                <a:spcPts val="0"/>
              </a:spcBef>
              <a:buNone/>
            </a:pPr>
            <a:r>
              <a:rPr lang="sv-SE" sz="1200" dirty="0">
                <a:latin typeface="Lato" panose="020F0502020204030203" pitchFamily="34" charset="0"/>
                <a:ea typeface="Lato" panose="020F0502020204030203" pitchFamily="34" charset="0"/>
                <a:cs typeface="Lato" panose="020F0502020204030203" pitchFamily="34" charset="0"/>
              </a:rPr>
              <a:t>Läs mer här: </a:t>
            </a:r>
            <a:r>
              <a:rPr lang="sv-SE" sz="1200" dirty="0">
                <a:latin typeface="Lato" panose="020F0502020204030203" pitchFamily="34" charset="0"/>
                <a:ea typeface="Lato" panose="020F0502020204030203" pitchFamily="34" charset="0"/>
                <a:cs typeface="Lato" panose="020F0502020204030203" pitchFamily="34" charset="0"/>
                <a:hlinkClick r:id="rId3"/>
              </a:rPr>
              <a:t>https://www.cnrd.se/resursbank/inkludering/</a:t>
            </a:r>
            <a:r>
              <a:rPr lang="sv-SE" sz="1200" dirty="0">
                <a:latin typeface="Lato" panose="020F0502020204030203" pitchFamily="34" charset="0"/>
                <a:ea typeface="Lato" panose="020F0502020204030203" pitchFamily="34" charset="0"/>
                <a:cs typeface="Lato" panose="020F0502020204030203" pitchFamily="34" charset="0"/>
              </a:rPr>
              <a:t> </a:t>
            </a:r>
          </a:p>
          <a:p>
            <a:pPr marL="0" indent="0">
              <a:lnSpc>
                <a:spcPct val="140000"/>
              </a:lnSpc>
              <a:spcBef>
                <a:spcPts val="0"/>
              </a:spcBef>
              <a:buFont typeface="Arial" panose="020B0604020202020204" pitchFamily="34" charset="0"/>
              <a:buNone/>
            </a:pPr>
            <a:endParaRPr lang="sv-SE" sz="1200" i="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27690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5">
            <a:extLst>
              <a:ext uri="{FF2B5EF4-FFF2-40B4-BE49-F238E27FC236}">
                <a16:creationId xmlns:a16="http://schemas.microsoft.com/office/drawing/2014/main" id="{429CCF93-4686-DB7A-8F3E-FB9F16A0C181}"/>
              </a:ext>
            </a:extLst>
          </p:cNvPr>
          <p:cNvSpPr/>
          <p:nvPr/>
        </p:nvSpPr>
        <p:spPr>
          <a:xfrm rot="10800000">
            <a:off x="0" y="-3"/>
            <a:ext cx="6858000" cy="1938257"/>
          </a:xfrm>
          <a:prstGeom prst="triangle">
            <a:avLst>
              <a:gd name="adj" fmla="val 600"/>
            </a:avLst>
          </a:prstGeom>
          <a:solidFill>
            <a:srgbClr val="FBE5D6">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 name="Group 2">
            <a:extLst>
              <a:ext uri="{FF2B5EF4-FFF2-40B4-BE49-F238E27FC236}">
                <a16:creationId xmlns:a16="http://schemas.microsoft.com/office/drawing/2014/main" id="{41E81537-E635-C837-A1A4-0E737D31307E}"/>
              </a:ext>
            </a:extLst>
          </p:cNvPr>
          <p:cNvGrpSpPr/>
          <p:nvPr/>
        </p:nvGrpSpPr>
        <p:grpSpPr>
          <a:xfrm>
            <a:off x="-1" y="829162"/>
            <a:ext cx="5096108" cy="922699"/>
            <a:chOff x="-1" y="829162"/>
            <a:chExt cx="5096108" cy="922699"/>
          </a:xfrm>
        </p:grpSpPr>
        <p:sp>
          <p:nvSpPr>
            <p:cNvPr id="12" name="Rectangle 11">
              <a:extLst>
                <a:ext uri="{FF2B5EF4-FFF2-40B4-BE49-F238E27FC236}">
                  <a16:creationId xmlns:a16="http://schemas.microsoft.com/office/drawing/2014/main" id="{6E349252-F361-5145-E17F-8D47191A7A62}"/>
                </a:ext>
              </a:extLst>
            </p:cNvPr>
            <p:cNvSpPr/>
            <p:nvPr/>
          </p:nvSpPr>
          <p:spPr>
            <a:xfrm>
              <a:off x="-1" y="833806"/>
              <a:ext cx="5096107" cy="91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ctangle 6">
              <a:extLst>
                <a:ext uri="{FF2B5EF4-FFF2-40B4-BE49-F238E27FC236}">
                  <a16:creationId xmlns:a16="http://schemas.microsoft.com/office/drawing/2014/main" id="{72601341-10DF-8AE2-ECCC-A187CB24E232}"/>
                </a:ext>
              </a:extLst>
            </p:cNvPr>
            <p:cNvSpPr/>
            <p:nvPr/>
          </p:nvSpPr>
          <p:spPr>
            <a:xfrm>
              <a:off x="0" y="829162"/>
              <a:ext cx="5096107" cy="918055"/>
            </a:xfrm>
            <a:prstGeom prst="rect">
              <a:avLst/>
            </a:prstGeom>
            <a:solidFill>
              <a:srgbClr val="FBE5D6">
                <a:alpha val="624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dirty="0">
                <a:solidFill>
                  <a:schemeClr val="tx1"/>
                </a:solidFill>
                <a:latin typeface="Source Sans Pro" panose="020B0503030403020204" pitchFamily="34" charset="0"/>
                <a:ea typeface="Source Sans Pro" panose="020B0503030403020204" pitchFamily="34" charset="0"/>
              </a:endParaRPr>
            </a:p>
          </p:txBody>
        </p:sp>
      </p:grpSp>
      <p:pic>
        <p:nvPicPr>
          <p:cNvPr id="8" name="Picture 7" descr="Logo&#10;&#10;Description automatically generated">
            <a:extLst>
              <a:ext uri="{FF2B5EF4-FFF2-40B4-BE49-F238E27FC236}">
                <a16:creationId xmlns:a16="http://schemas.microsoft.com/office/drawing/2014/main" id="{AAC27C26-1995-AA04-AFB2-21B9EF685D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
        <p:nvSpPr>
          <p:cNvPr id="11" name="TextBox 10">
            <a:extLst>
              <a:ext uri="{FF2B5EF4-FFF2-40B4-BE49-F238E27FC236}">
                <a16:creationId xmlns:a16="http://schemas.microsoft.com/office/drawing/2014/main" id="{D006C00F-F129-3C63-53BF-F46F635936B9}"/>
              </a:ext>
            </a:extLst>
          </p:cNvPr>
          <p:cNvSpPr txBox="1"/>
          <p:nvPr/>
        </p:nvSpPr>
        <p:spPr>
          <a:xfrm>
            <a:off x="628650" y="969126"/>
            <a:ext cx="5096106" cy="646331"/>
          </a:xfrm>
          <a:prstGeom prst="rect">
            <a:avLst/>
          </a:prstGeom>
          <a:noFill/>
        </p:spPr>
        <p:txBody>
          <a:bodyPr wrap="square">
            <a:spAutoFit/>
          </a:bodyPr>
          <a:lstStyle/>
          <a:p>
            <a:r>
              <a:rPr lang="sv-SE" sz="3600" dirty="0">
                <a:solidFill>
                  <a:schemeClr val="tx1"/>
                </a:solidFill>
                <a:latin typeface="Source Sans Pro" panose="020B0503030403020204" pitchFamily="34" charset="0"/>
                <a:ea typeface="Source Sans Pro" panose="020B0503030403020204" pitchFamily="34" charset="0"/>
              </a:rPr>
              <a:t>En positiv konfliktsyn</a:t>
            </a:r>
          </a:p>
        </p:txBody>
      </p:sp>
      <p:sp>
        <p:nvSpPr>
          <p:cNvPr id="2" name="Content Placeholder 2">
            <a:extLst>
              <a:ext uri="{FF2B5EF4-FFF2-40B4-BE49-F238E27FC236}">
                <a16:creationId xmlns:a16="http://schemas.microsoft.com/office/drawing/2014/main" id="{A5FCB3D8-18F3-7753-9826-940EF105A066}"/>
              </a:ext>
            </a:extLst>
          </p:cNvPr>
          <p:cNvSpPr txBox="1">
            <a:spLocks/>
          </p:cNvSpPr>
          <p:nvPr/>
        </p:nvSpPr>
        <p:spPr>
          <a:xfrm>
            <a:off x="628651" y="2073575"/>
            <a:ext cx="5281496" cy="4879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r>
              <a:rPr lang="en-SE" sz="1200" dirty="0">
                <a:latin typeface="Lato" panose="020F0502020204030203" pitchFamily="34" charset="0"/>
                <a:ea typeface="Lato" panose="020F0502020204030203" pitchFamily="34" charset="0"/>
                <a:cs typeface="Lato" panose="020F0502020204030203" pitchFamily="34" charset="0"/>
              </a:rPr>
              <a:t>Konflikter betraktas många gånger som något entydigt negativt, men konflikter kan fungera som en positiv kraft för välbehövliga förändringar. Hur du som dialogdesigner, facilitator eller medlare ser på konflikter är avgörande för att detta ska vara möjligt. </a:t>
            </a:r>
          </a:p>
          <a:p>
            <a:pPr marL="0" indent="0">
              <a:lnSpc>
                <a:spcPct val="140000"/>
              </a:lnSpc>
              <a:buNone/>
            </a:pPr>
            <a:r>
              <a:rPr lang="en-SE" sz="1200" b="1" dirty="0">
                <a:latin typeface="Lato" panose="020F0502020204030203" pitchFamily="34" charset="0"/>
                <a:ea typeface="Lato" panose="020F0502020204030203" pitchFamily="34" charset="0"/>
                <a:cs typeface="Lato" panose="020F0502020204030203" pitchFamily="34" charset="0"/>
              </a:rPr>
              <a:t>Konflikter som en positiv kraft</a:t>
            </a:r>
          </a:p>
          <a:p>
            <a:pPr marL="0" indent="0">
              <a:lnSpc>
                <a:spcPct val="140000"/>
              </a:lnSpc>
              <a:buNone/>
            </a:pPr>
            <a:r>
              <a:rPr lang="en-SE" sz="1200" dirty="0">
                <a:latin typeface="Lato" panose="020F0502020204030203" pitchFamily="34" charset="0"/>
                <a:ea typeface="Lato" panose="020F0502020204030203" pitchFamily="34" charset="0"/>
                <a:cs typeface="Lato" panose="020F0502020204030203" pitchFamily="34" charset="0"/>
              </a:rPr>
              <a:t>Givetvis kan konflikter vara destruktiva och till och med leda till våld, men konflikter behöver inte nödvändigtvis vara negativa. Istället kan konflikter fungera som en positiv kraft för välbehövliga förändringar förutsatt att de hanteras på ett ändamålsenligt sätt. Om ett perspektiv på något sätt marginaliseras och inte blir taget på allvar eller inte deltar i samtalet fullt ut finns det en risk att spänningen mellan olika kontrasterande perspektiv eskalerar och att destruktiva konflikter uppdagas. Ditt förhållningssätt som dialogdesigner, facilitator eller medlare är avgörande för att skapa en trygg och konstruktiv plats för konflikter att utspela sig på, vilket är en förutsättning för att konflikter ska kunna verka som en positiv kraft. </a:t>
            </a:r>
          </a:p>
        </p:txBody>
      </p:sp>
    </p:spTree>
    <p:extLst>
      <p:ext uri="{BB962C8B-B14F-4D97-AF65-F5344CB8AC3E}">
        <p14:creationId xmlns:p14="http://schemas.microsoft.com/office/powerpoint/2010/main" val="1890838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D257E2-8553-4477-E25A-B074E111F933}"/>
              </a:ext>
            </a:extLst>
          </p:cNvPr>
          <p:cNvSpPr txBox="1"/>
          <p:nvPr/>
        </p:nvSpPr>
        <p:spPr>
          <a:xfrm>
            <a:off x="783000" y="2850566"/>
            <a:ext cx="5292000" cy="5544000"/>
          </a:xfrm>
          <a:prstGeom prst="rect">
            <a:avLst/>
          </a:prstGeom>
          <a:solidFill>
            <a:schemeClr val="accent1">
              <a:lumMod val="60000"/>
              <a:lumOff val="40000"/>
              <a:alpha val="20000"/>
            </a:schemeClr>
          </a:solidFill>
        </p:spPr>
        <p:txBody>
          <a:bodyPr wrap="square">
            <a:spAutoFit/>
          </a:bodyPr>
          <a:lstStyle/>
          <a:p>
            <a:r>
              <a:rPr lang="en-SE" sz="1200" dirty="0">
                <a:effectLst/>
                <a:latin typeface="Lato" panose="020F0502020204030203" pitchFamily="34" charset="0"/>
                <a:ea typeface="Lato" panose="020F0502020204030203" pitchFamily="34" charset="0"/>
                <a:cs typeface="Lato" panose="020F0502020204030203" pitchFamily="34" charset="0"/>
              </a:rPr>
              <a:t>Dialog är ett ord som används på många olika sätt idag. Det har blivit ett modeord som nästan har tappat sin ursprungliga mening. Dialog används som synonym för möte eller samtal och alternativ till monolog. </a:t>
            </a:r>
          </a:p>
          <a:p>
            <a:r>
              <a:rPr lang="en-SE" sz="1200" i="1" dirty="0">
                <a:effectLst/>
                <a:latin typeface="Lato" panose="020F0502020204030203" pitchFamily="34" charset="0"/>
                <a:ea typeface="Lato" panose="020F0502020204030203" pitchFamily="34" charset="0"/>
                <a:cs typeface="Lato" panose="020F0502020204030203" pitchFamily="34" charset="0"/>
              </a:rPr>
              <a:t>Vi pratar om medborgardialog när en kommun eller region på något sätt öppnar upp för att ta in medborgarnas röst i en beslutsprocess. Vi hör hur dialog föreslås som ett sätt att förebygga skadliga konflikter. I vissa sammanhang betyder dialog ett möte där människor pratar med varandra – till exempel hör vi hur någon meddelar att de ska anordna en dialog. </a:t>
            </a:r>
          </a:p>
          <a:p>
            <a:r>
              <a:rPr lang="en-SE" sz="1200" dirty="0">
                <a:effectLst/>
                <a:latin typeface="Lato" panose="020F0502020204030203" pitchFamily="34" charset="0"/>
                <a:ea typeface="Lato" panose="020F0502020204030203" pitchFamily="34" charset="0"/>
                <a:cs typeface="Lato" panose="020F0502020204030203" pitchFamily="34" charset="0"/>
              </a:rPr>
              <a:t> </a:t>
            </a:r>
          </a:p>
          <a:p>
            <a:r>
              <a:rPr lang="en-SE" sz="1200" dirty="0">
                <a:effectLst/>
                <a:latin typeface="Lato" panose="020F0502020204030203" pitchFamily="34" charset="0"/>
                <a:ea typeface="Lato" panose="020F0502020204030203" pitchFamily="34" charset="0"/>
                <a:cs typeface="Lato" panose="020F0502020204030203" pitchFamily="34" charset="0"/>
              </a:rPr>
              <a:t>När vi använder ordet dialog här, har det en särskild betydelse. Dialog är något som görs och är inte ”ett event”. Dialog är ett särskilt sätt att kommunicera med varandra eller kan vara ett sätt att agera. Då pratar vi om ett dialogiskt sätt att agera och förutsätter ett särskilt sätt att tänka – som vi kallar för ett dialogiskt tankesätt. </a:t>
            </a:r>
          </a:p>
          <a:p>
            <a:r>
              <a:rPr lang="en-SE" sz="1200" i="1" dirty="0">
                <a:effectLst/>
                <a:latin typeface="Lato" panose="020F0502020204030203" pitchFamily="34" charset="0"/>
                <a:ea typeface="Lato" panose="020F0502020204030203" pitchFamily="34" charset="0"/>
                <a:cs typeface="Lato" panose="020F0502020204030203" pitchFamily="34" charset="0"/>
              </a:rPr>
              <a:t>Vi skiljer mellan olika samtalsformer: monolog; konsultation – där vi främst lyssnar på andras synpunkter; samtal där vi tänker tillsammans eller byter ut tankar. Sen finns det olika typer av dialog: utforskande och generativ dialog (men mer om detta sen). </a:t>
            </a:r>
          </a:p>
          <a:p>
            <a:endParaRPr lang="en-SE" sz="1200" i="1" dirty="0">
              <a:latin typeface="Lato" panose="020F0502020204030203" pitchFamily="34" charset="0"/>
              <a:ea typeface="Lato" panose="020F0502020204030203" pitchFamily="34" charset="0"/>
              <a:cs typeface="Lato" panose="020F0502020204030203" pitchFamily="34" charset="0"/>
            </a:endParaRPr>
          </a:p>
          <a:p>
            <a:r>
              <a:rPr lang="en-SE" sz="1200" dirty="0">
                <a:latin typeface="Lato" panose="020F0502020204030203" pitchFamily="34" charset="0"/>
                <a:ea typeface="Lato" panose="020F0502020204030203" pitchFamily="34" charset="0"/>
                <a:cs typeface="Lato" panose="020F0502020204030203" pitchFamily="34" charset="0"/>
              </a:rPr>
              <a:t>Dialog förutsätter ett dialogiskt tankesätt. Det innebär att vi lyssnar på andra och på ett respektfullt sätt uttrycker vår egen sanning. Det innebär också att vi utgår ifrån att det finns olika sätt att se på en sak och att vi enbart ser en del av helheten. Vi ser vanligtvis en sak från vårt begränsade perspektiv, men andra ser och tolkar samma sak på ett annat sätt. Ingen har rätt eller fel, alla har enbart olika perspektiv. Till sist innebär dialog att vi försöker förstå andras perspektiv och empatiskt ställer oss frågan varför de ser det de ser och agerar så som de gör. </a:t>
            </a:r>
            <a:br>
              <a:rPr lang="en-SE" sz="1200" dirty="0">
                <a:latin typeface="Lato" panose="020F0502020204030203" pitchFamily="34" charset="0"/>
                <a:ea typeface="Lato" panose="020F0502020204030203" pitchFamily="34" charset="0"/>
                <a:cs typeface="Lato" panose="020F0502020204030203" pitchFamily="34" charset="0"/>
              </a:rPr>
            </a:br>
            <a:r>
              <a:rPr lang="en-SE" sz="1200" i="1" dirty="0">
                <a:latin typeface="Lato" panose="020F0502020204030203" pitchFamily="34" charset="0"/>
                <a:ea typeface="Lato" panose="020F0502020204030203" pitchFamily="34" charset="0"/>
                <a:cs typeface="Lato" panose="020F0502020204030203" pitchFamily="34" charset="0"/>
              </a:rPr>
              <a:t>Dessa tankar utvecklas av William Isaacs i sitt arbete med dialog och boken Dialog. Konsten att tänka tillsammans. </a:t>
            </a:r>
            <a:endParaRPr lang="en-SE" sz="1200" dirty="0">
              <a:latin typeface="Lato" panose="020F0502020204030203" pitchFamily="34" charset="0"/>
              <a:ea typeface="Lato" panose="020F0502020204030203" pitchFamily="34" charset="0"/>
              <a:cs typeface="Lato" panose="020F0502020204030203" pitchFamily="34" charset="0"/>
            </a:endParaRPr>
          </a:p>
          <a:p>
            <a:endParaRPr lang="en-SE" sz="1200" dirty="0">
              <a:effectLst/>
              <a:latin typeface="Lato" panose="020F0502020204030203" pitchFamily="34" charset="0"/>
              <a:ea typeface="Lato" panose="020F0502020204030203" pitchFamily="34" charset="0"/>
              <a:cs typeface="Lato" panose="020F0502020204030203" pitchFamily="34" charset="0"/>
            </a:endParaRPr>
          </a:p>
          <a:p>
            <a:endParaRPr lang="en-SE" sz="1200" dirty="0">
              <a:effectLst/>
              <a:latin typeface="Lato" panose="020F0502020204030203" pitchFamily="34" charset="0"/>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C16C2581-6E4E-8DC7-57E8-FBD521D34E38}"/>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3600" dirty="0">
                <a:latin typeface="Source Sans Pro" panose="020B0503030403020204" pitchFamily="34" charset="0"/>
                <a:ea typeface="Source Sans Pro" panose="020B0503030403020204" pitchFamily="34" charset="0"/>
              </a:rPr>
              <a:t>Dialog och ett dialogiskt sätt att tänka och agera</a:t>
            </a:r>
          </a:p>
        </p:txBody>
      </p:sp>
      <p:pic>
        <p:nvPicPr>
          <p:cNvPr id="6" name="Picture 5" descr="Logo&#10;&#10;Description automatically generated">
            <a:extLst>
              <a:ext uri="{FF2B5EF4-FFF2-40B4-BE49-F238E27FC236}">
                <a16:creationId xmlns:a16="http://schemas.microsoft.com/office/drawing/2014/main" id="{A507448B-9325-844F-D447-FCBC7EA8EE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158686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D257E2-8553-4477-E25A-B074E111F933}"/>
              </a:ext>
            </a:extLst>
          </p:cNvPr>
          <p:cNvSpPr txBox="1"/>
          <p:nvPr/>
        </p:nvSpPr>
        <p:spPr>
          <a:xfrm>
            <a:off x="783000" y="2430842"/>
            <a:ext cx="5292000" cy="4154984"/>
          </a:xfrm>
          <a:prstGeom prst="rect">
            <a:avLst/>
          </a:prstGeom>
          <a:solidFill>
            <a:schemeClr val="accent1">
              <a:lumMod val="60000"/>
              <a:lumOff val="40000"/>
              <a:alpha val="19995"/>
            </a:schemeClr>
          </a:solidFill>
        </p:spPr>
        <p:txBody>
          <a:bodyPr wrap="square">
            <a:spAutoFit/>
          </a:bodyPr>
          <a:lstStyle/>
          <a:p>
            <a:r>
              <a:rPr lang="en-SE" sz="1200" dirty="0">
                <a:latin typeface="Lato" panose="020F0502020204030203" pitchFamily="34" charset="0"/>
                <a:ea typeface="Lato" panose="020F0502020204030203" pitchFamily="34" charset="0"/>
                <a:cs typeface="Lato" panose="020F0502020204030203" pitchFamily="34" charset="0"/>
              </a:rPr>
              <a:t>I ett försök att förenkla ett dialogiskt sätt att tänka och agera har vi skapat en modell eller processlogik med fyra steg. Dessa steg innebär att vi pausar vår automatiska reaktion och skapa en tidskil mellan det vi observerar eller upplever och vår agerande och beslut. Stegen är: </a:t>
            </a:r>
          </a:p>
          <a:p>
            <a:pPr lvl="0"/>
            <a:r>
              <a:rPr lang="en-SE" sz="1200" b="1" dirty="0">
                <a:latin typeface="Lato" panose="020F0502020204030203" pitchFamily="34" charset="0"/>
                <a:ea typeface="Lato" panose="020F0502020204030203" pitchFamily="34" charset="0"/>
                <a:cs typeface="Lato" panose="020F0502020204030203" pitchFamily="34" charset="0"/>
              </a:rPr>
              <a:t>Att observera </a:t>
            </a:r>
          </a:p>
          <a:p>
            <a:r>
              <a:rPr lang="en-SE" sz="1200" i="1" dirty="0">
                <a:latin typeface="Lato" panose="020F0502020204030203" pitchFamily="34" charset="0"/>
                <a:ea typeface="Lato" panose="020F0502020204030203" pitchFamily="34" charset="0"/>
                <a:cs typeface="Lato" panose="020F0502020204030203" pitchFamily="34" charset="0"/>
              </a:rPr>
              <a:t>Det innebär att försöka se allt som ingår i ett problem eller utmaning som vi står inför. Vi pratar ofta i sammanhanget om att inventera perspektiv eller identifiera symptom.</a:t>
            </a:r>
          </a:p>
          <a:p>
            <a:pPr lvl="0"/>
            <a:r>
              <a:rPr lang="en-SE" sz="1200" b="1" dirty="0">
                <a:latin typeface="Lato" panose="020F0502020204030203" pitchFamily="34" charset="0"/>
                <a:ea typeface="Lato" panose="020F0502020204030203" pitchFamily="34" charset="0"/>
                <a:cs typeface="Lato" panose="020F0502020204030203" pitchFamily="34" charset="0"/>
              </a:rPr>
              <a:t>Att undersöka och fördjupa vår observation</a:t>
            </a:r>
          </a:p>
          <a:p>
            <a:r>
              <a:rPr lang="en-SE" sz="1200" i="1" dirty="0">
                <a:latin typeface="Lato" panose="020F0502020204030203" pitchFamily="34" charset="0"/>
                <a:ea typeface="Lato" panose="020F0502020204030203" pitchFamily="34" charset="0"/>
                <a:cs typeface="Lato" panose="020F0502020204030203" pitchFamily="34" charset="0"/>
              </a:rPr>
              <a:t>I denna fas eller detta steg ställer vi frågan om problemets eller utmaningens orsaker och effekter. Vi undersöker också underliggande känslor och annat som inte är uppenbart.</a:t>
            </a:r>
          </a:p>
          <a:p>
            <a:pPr lvl="0"/>
            <a:r>
              <a:rPr lang="en-SE" sz="1200" dirty="0">
                <a:latin typeface="Lato" panose="020F0502020204030203" pitchFamily="34" charset="0"/>
                <a:ea typeface="Lato" panose="020F0502020204030203" pitchFamily="34" charset="0"/>
                <a:cs typeface="Lato" panose="020F0502020204030203" pitchFamily="34" charset="0"/>
              </a:rPr>
              <a:t>Att utforska och öppna upp för potential</a:t>
            </a:r>
          </a:p>
          <a:p>
            <a:r>
              <a:rPr lang="en-SE" sz="1200" i="1" dirty="0">
                <a:latin typeface="Lato" panose="020F0502020204030203" pitchFamily="34" charset="0"/>
                <a:ea typeface="Lato" panose="020F0502020204030203" pitchFamily="34" charset="0"/>
                <a:cs typeface="Lato" panose="020F0502020204030203" pitchFamily="34" charset="0"/>
              </a:rPr>
              <a:t>När vi fördjupar oss i en fråga uppstår ofta nya möjligheter – sånt som ingen har sett eller tänkt på förut. Vi ser kopplingar som inte var uppenbart tidigare. </a:t>
            </a:r>
          </a:p>
          <a:p>
            <a:pPr lvl="0"/>
            <a:r>
              <a:rPr lang="en-SE" sz="1200" b="1" dirty="0">
                <a:latin typeface="Lato" panose="020F0502020204030203" pitchFamily="34" charset="0"/>
                <a:ea typeface="Lato" panose="020F0502020204030203" pitchFamily="34" charset="0"/>
                <a:cs typeface="Lato" panose="020F0502020204030203" pitchFamily="34" charset="0"/>
              </a:rPr>
              <a:t>Att konkretisera </a:t>
            </a:r>
          </a:p>
          <a:p>
            <a:r>
              <a:rPr lang="en-SE" sz="1200" i="1" dirty="0">
                <a:latin typeface="Lato" panose="020F0502020204030203" pitchFamily="34" charset="0"/>
                <a:ea typeface="Lato" panose="020F0502020204030203" pitchFamily="34" charset="0"/>
                <a:cs typeface="Lato" panose="020F0502020204030203" pitchFamily="34" charset="0"/>
              </a:rPr>
              <a:t>Här handlar det om att komma till konkreta beslut eller – i större processer – om överenskommelser. Ibland måste vi helt enkelt vara överens om att vi inte är överens. Det är också fasen där vi behöver fundera över ansvaret vi kan ta, ansvaret vi vill att andra ska ta och ansvaret som kan tas gemensamt. Och sen behöver vi konkret planera för vad som ska göras och hur det ska göras. </a:t>
            </a:r>
          </a:p>
          <a:p>
            <a:r>
              <a:rPr lang="en-SE" sz="1200" dirty="0">
                <a:latin typeface="Lato" panose="020F0502020204030203" pitchFamily="34" charset="0"/>
                <a:ea typeface="Lato" panose="020F0502020204030203" pitchFamily="34" charset="0"/>
                <a:cs typeface="Lato" panose="020F0502020204030203" pitchFamily="34" charset="0"/>
              </a:rPr>
              <a:t> </a:t>
            </a:r>
          </a:p>
        </p:txBody>
      </p:sp>
      <p:sp>
        <p:nvSpPr>
          <p:cNvPr id="2" name="Rectangle 1">
            <a:extLst>
              <a:ext uri="{FF2B5EF4-FFF2-40B4-BE49-F238E27FC236}">
                <a16:creationId xmlns:a16="http://schemas.microsoft.com/office/drawing/2014/main" id="{194C4E18-9472-4EA1-BA90-A019B6E7C865}"/>
              </a:ext>
            </a:extLst>
          </p:cNvPr>
          <p:cNvSpPr/>
          <p:nvPr/>
        </p:nvSpPr>
        <p:spPr>
          <a:xfrm>
            <a:off x="0" y="613304"/>
            <a:ext cx="6473656" cy="15480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3600" dirty="0">
                <a:latin typeface="Source Sans Pro" panose="020B0503030403020204" pitchFamily="34" charset="0"/>
                <a:ea typeface="Source Sans Pro" panose="020B0503030403020204" pitchFamily="34" charset="0"/>
              </a:rPr>
              <a:t>En dialogisk processlogik</a:t>
            </a:r>
          </a:p>
        </p:txBody>
      </p:sp>
      <p:grpSp>
        <p:nvGrpSpPr>
          <p:cNvPr id="4" name="Group 3">
            <a:extLst>
              <a:ext uri="{FF2B5EF4-FFF2-40B4-BE49-F238E27FC236}">
                <a16:creationId xmlns:a16="http://schemas.microsoft.com/office/drawing/2014/main" id="{F71DB046-7465-F65F-355C-5D6CEDDE996C}"/>
              </a:ext>
            </a:extLst>
          </p:cNvPr>
          <p:cNvGrpSpPr/>
          <p:nvPr/>
        </p:nvGrpSpPr>
        <p:grpSpPr>
          <a:xfrm>
            <a:off x="283662" y="6855359"/>
            <a:ext cx="3220588" cy="1908282"/>
            <a:chOff x="3556223" y="1933441"/>
            <a:chExt cx="5098787" cy="3021163"/>
          </a:xfrm>
        </p:grpSpPr>
        <p:pic>
          <p:nvPicPr>
            <p:cNvPr id="5" name="Picture 4" descr="Shape&#10;&#10;Description automatically generated with medium confidence">
              <a:extLst>
                <a:ext uri="{FF2B5EF4-FFF2-40B4-BE49-F238E27FC236}">
                  <a16:creationId xmlns:a16="http://schemas.microsoft.com/office/drawing/2014/main" id="{E10CDD32-C2AA-7E34-F0FD-2DED302E4B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223" y="1933441"/>
              <a:ext cx="5098787" cy="3021163"/>
            </a:xfrm>
            <a:prstGeom prst="rect">
              <a:avLst/>
            </a:prstGeom>
          </p:spPr>
        </p:pic>
        <p:sp>
          <p:nvSpPr>
            <p:cNvPr id="6" name="TextBox 5">
              <a:extLst>
                <a:ext uri="{FF2B5EF4-FFF2-40B4-BE49-F238E27FC236}">
                  <a16:creationId xmlns:a16="http://schemas.microsoft.com/office/drawing/2014/main" id="{A7DC7F60-3FE8-606B-5C81-6E83CDFA7C2D}"/>
                </a:ext>
              </a:extLst>
            </p:cNvPr>
            <p:cNvSpPr txBox="1"/>
            <p:nvPr/>
          </p:nvSpPr>
          <p:spPr>
            <a:xfrm>
              <a:off x="3767965" y="3279897"/>
              <a:ext cx="758738" cy="316724"/>
            </a:xfrm>
            <a:prstGeom prst="rect">
              <a:avLst/>
            </a:prstGeom>
            <a:noFill/>
          </p:spPr>
          <p:txBody>
            <a:bodyPr wrap="square" rtlCol="0">
              <a:spAutoFit/>
            </a:bodyPr>
            <a:lstStyle/>
            <a:p>
              <a:r>
                <a:rPr lang="sv-SE" sz="700" dirty="0">
                  <a:latin typeface="Lato Light" panose="020F0502020204030203" pitchFamily="34" charset="0"/>
                  <a:ea typeface="Lato Light" panose="020F0502020204030203" pitchFamily="34" charset="0"/>
                  <a:cs typeface="Lato Light" panose="020F0502020204030203" pitchFamily="34" charset="0"/>
                </a:rPr>
                <a:t>Lyssna</a:t>
              </a:r>
            </a:p>
          </p:txBody>
        </p:sp>
        <p:sp>
          <p:nvSpPr>
            <p:cNvPr id="7" name="TextBox 6">
              <a:extLst>
                <a:ext uri="{FF2B5EF4-FFF2-40B4-BE49-F238E27FC236}">
                  <a16:creationId xmlns:a16="http://schemas.microsoft.com/office/drawing/2014/main" id="{8D76CA1E-7DD1-8E93-05DB-5626C2A1C937}"/>
                </a:ext>
              </a:extLst>
            </p:cNvPr>
            <p:cNvSpPr txBox="1"/>
            <p:nvPr/>
          </p:nvSpPr>
          <p:spPr>
            <a:xfrm>
              <a:off x="5597598" y="2221478"/>
              <a:ext cx="982427" cy="487268"/>
            </a:xfrm>
            <a:prstGeom prst="rect">
              <a:avLst/>
            </a:prstGeom>
            <a:noFill/>
          </p:spPr>
          <p:txBody>
            <a:bodyPr wrap="square" rtlCol="0">
              <a:spAutoFit/>
            </a:bodyPr>
            <a:lstStyle/>
            <a:p>
              <a:pPr algn="ctr"/>
              <a:r>
                <a:rPr lang="sv-SE" sz="700" dirty="0">
                  <a:latin typeface="Lato Light" panose="020F0502020204030203" pitchFamily="34" charset="0"/>
                  <a:ea typeface="Lato Light" panose="020F0502020204030203" pitchFamily="34" charset="0"/>
                  <a:cs typeface="Lato Light" panose="020F0502020204030203" pitchFamily="34" charset="0"/>
                </a:rPr>
                <a:t>Utforska och förstå</a:t>
              </a:r>
            </a:p>
          </p:txBody>
        </p:sp>
        <p:sp>
          <p:nvSpPr>
            <p:cNvPr id="8" name="TextBox 7">
              <a:extLst>
                <a:ext uri="{FF2B5EF4-FFF2-40B4-BE49-F238E27FC236}">
                  <a16:creationId xmlns:a16="http://schemas.microsoft.com/office/drawing/2014/main" id="{A0751DA4-2DB5-65A9-E07A-1332CB3CDC45}"/>
                </a:ext>
              </a:extLst>
            </p:cNvPr>
            <p:cNvSpPr txBox="1"/>
            <p:nvPr/>
          </p:nvSpPr>
          <p:spPr>
            <a:xfrm>
              <a:off x="5614403" y="4136014"/>
              <a:ext cx="982427" cy="487268"/>
            </a:xfrm>
            <a:prstGeom prst="rect">
              <a:avLst/>
            </a:prstGeom>
            <a:noFill/>
          </p:spPr>
          <p:txBody>
            <a:bodyPr wrap="square" rtlCol="0">
              <a:spAutoFit/>
            </a:bodyPr>
            <a:lstStyle/>
            <a:p>
              <a:pPr algn="ctr"/>
              <a:r>
                <a:rPr lang="sv-SE" sz="700" dirty="0">
                  <a:latin typeface="Lato Light" panose="020F0502020204030203" pitchFamily="34" charset="0"/>
                  <a:ea typeface="Lato Light" panose="020F0502020204030203" pitchFamily="34" charset="0"/>
                  <a:cs typeface="Lato Light" panose="020F0502020204030203" pitchFamily="34" charset="0"/>
                </a:rPr>
                <a:t>Identifiera potential</a:t>
              </a:r>
            </a:p>
          </p:txBody>
        </p:sp>
        <p:sp>
          <p:nvSpPr>
            <p:cNvPr id="9" name="TextBox 8">
              <a:extLst>
                <a:ext uri="{FF2B5EF4-FFF2-40B4-BE49-F238E27FC236}">
                  <a16:creationId xmlns:a16="http://schemas.microsoft.com/office/drawing/2014/main" id="{D07EE2ED-38D7-3E0A-0DF3-278CBCC5D94F}"/>
                </a:ext>
              </a:extLst>
            </p:cNvPr>
            <p:cNvSpPr txBox="1"/>
            <p:nvPr/>
          </p:nvSpPr>
          <p:spPr>
            <a:xfrm>
              <a:off x="7225188" y="3305068"/>
              <a:ext cx="1174036" cy="316724"/>
            </a:xfrm>
            <a:prstGeom prst="rect">
              <a:avLst/>
            </a:prstGeom>
            <a:noFill/>
          </p:spPr>
          <p:txBody>
            <a:bodyPr wrap="square" rtlCol="0">
              <a:spAutoFit/>
            </a:bodyPr>
            <a:lstStyle/>
            <a:p>
              <a:r>
                <a:rPr lang="sv-SE" sz="700" dirty="0">
                  <a:latin typeface="Lato Light" panose="020F0502020204030203" pitchFamily="34" charset="0"/>
                  <a:ea typeface="Lato Light" panose="020F0502020204030203" pitchFamily="34" charset="0"/>
                  <a:cs typeface="Lato Light" panose="020F0502020204030203" pitchFamily="34" charset="0"/>
                </a:rPr>
                <a:t>Konkretisera</a:t>
              </a:r>
            </a:p>
          </p:txBody>
        </p:sp>
        <p:cxnSp>
          <p:nvCxnSpPr>
            <p:cNvPr id="10" name="Straight Arrow Connector 9">
              <a:extLst>
                <a:ext uri="{FF2B5EF4-FFF2-40B4-BE49-F238E27FC236}">
                  <a16:creationId xmlns:a16="http://schemas.microsoft.com/office/drawing/2014/main" id="{1E8726A2-2A1D-8D3B-5DE7-C22A6EE55012}"/>
                </a:ext>
              </a:extLst>
            </p:cNvPr>
            <p:cNvCxnSpPr>
              <a:cxnSpLocks/>
              <a:endCxn id="7" idx="1"/>
            </p:cNvCxnSpPr>
            <p:nvPr/>
          </p:nvCxnSpPr>
          <p:spPr>
            <a:xfrm flipV="1">
              <a:off x="4359328" y="2465112"/>
              <a:ext cx="1238269" cy="8067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8385A9-648A-7529-FB42-AC2BBAD76F77}"/>
                </a:ext>
              </a:extLst>
            </p:cNvPr>
            <p:cNvCxnSpPr>
              <a:cxnSpLocks/>
              <a:endCxn id="9" idx="0"/>
            </p:cNvCxnSpPr>
            <p:nvPr/>
          </p:nvCxnSpPr>
          <p:spPr>
            <a:xfrm>
              <a:off x="6596831" y="2407648"/>
              <a:ext cx="1215375" cy="8974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6278E5-34E5-6C62-EEAB-8D890655A445}"/>
                </a:ext>
              </a:extLst>
            </p:cNvPr>
            <p:cNvCxnSpPr>
              <a:cxnSpLocks/>
              <a:stCxn id="6" idx="2"/>
              <a:endCxn id="8" idx="1"/>
            </p:cNvCxnSpPr>
            <p:nvPr/>
          </p:nvCxnSpPr>
          <p:spPr>
            <a:xfrm>
              <a:off x="4147334" y="3596621"/>
              <a:ext cx="1467070" cy="7830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C15DF0E-5619-C8BC-4DE4-D27CB4A5CA1E}"/>
                </a:ext>
              </a:extLst>
            </p:cNvPr>
            <p:cNvCxnSpPr>
              <a:cxnSpLocks/>
              <a:stCxn id="8" idx="3"/>
              <a:endCxn id="9" idx="2"/>
            </p:cNvCxnSpPr>
            <p:nvPr/>
          </p:nvCxnSpPr>
          <p:spPr>
            <a:xfrm flipV="1">
              <a:off x="6596830" y="3621792"/>
              <a:ext cx="1215376" cy="7578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302E35-AD1B-2E25-730E-CD57E2EB86C0}"/>
                </a:ext>
              </a:extLst>
            </p:cNvPr>
            <p:cNvCxnSpPr>
              <a:cxnSpLocks/>
              <a:stCxn id="8" idx="0"/>
              <a:endCxn id="7" idx="2"/>
            </p:cNvCxnSpPr>
            <p:nvPr/>
          </p:nvCxnSpPr>
          <p:spPr>
            <a:xfrm flipH="1" flipV="1">
              <a:off x="6088811" y="2708746"/>
              <a:ext cx="16806" cy="142726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6927213-31AA-64D7-5CC9-21E52C2B08FC}"/>
              </a:ext>
            </a:extLst>
          </p:cNvPr>
          <p:cNvGrpSpPr/>
          <p:nvPr/>
        </p:nvGrpSpPr>
        <p:grpSpPr>
          <a:xfrm>
            <a:off x="3637411" y="6885361"/>
            <a:ext cx="3220589" cy="2232454"/>
            <a:chOff x="3562161" y="2206454"/>
            <a:chExt cx="3220589" cy="2232454"/>
          </a:xfrm>
        </p:grpSpPr>
        <p:pic>
          <p:nvPicPr>
            <p:cNvPr id="16" name="Picture 15" descr="A picture containing diagram&#10;&#10;Description automatically generated">
              <a:extLst>
                <a:ext uri="{FF2B5EF4-FFF2-40B4-BE49-F238E27FC236}">
                  <a16:creationId xmlns:a16="http://schemas.microsoft.com/office/drawing/2014/main" id="{E6C55122-0C05-E69F-2A5E-520A9664C7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2161" y="2206454"/>
              <a:ext cx="3220589" cy="2232454"/>
            </a:xfrm>
            <a:prstGeom prst="rect">
              <a:avLst/>
            </a:prstGeom>
          </p:spPr>
        </p:pic>
        <p:sp>
          <p:nvSpPr>
            <p:cNvPr id="17" name="Rectangle 16">
              <a:extLst>
                <a:ext uri="{FF2B5EF4-FFF2-40B4-BE49-F238E27FC236}">
                  <a16:creationId xmlns:a16="http://schemas.microsoft.com/office/drawing/2014/main" id="{9ADF0827-45EE-3623-E8E8-0F24D44976D5}"/>
                </a:ext>
              </a:extLst>
            </p:cNvPr>
            <p:cNvSpPr/>
            <p:nvPr/>
          </p:nvSpPr>
          <p:spPr>
            <a:xfrm>
              <a:off x="3755432" y="3744432"/>
              <a:ext cx="816172" cy="262052"/>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Lato Light" panose="020F0502020204030203" pitchFamily="34" charset="0"/>
                  <a:ea typeface="Lato Light" panose="020F0502020204030203" pitchFamily="34" charset="0"/>
                  <a:cs typeface="Lato Light" panose="020F0502020204030203" pitchFamily="34" charset="0"/>
                </a:rPr>
                <a:t>Utforska</a:t>
              </a:r>
            </a:p>
          </p:txBody>
        </p:sp>
        <p:sp>
          <p:nvSpPr>
            <p:cNvPr id="18" name="Rectangle 17">
              <a:extLst>
                <a:ext uri="{FF2B5EF4-FFF2-40B4-BE49-F238E27FC236}">
                  <a16:creationId xmlns:a16="http://schemas.microsoft.com/office/drawing/2014/main" id="{853A44AC-8C99-FD68-917F-500BE0766311}"/>
                </a:ext>
              </a:extLst>
            </p:cNvPr>
            <p:cNvSpPr/>
            <p:nvPr/>
          </p:nvSpPr>
          <p:spPr>
            <a:xfrm>
              <a:off x="5692863" y="3707643"/>
              <a:ext cx="816173" cy="335630"/>
            </a:xfrm>
            <a:prstGeom prst="rect">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Lato Light" panose="020F0502020204030203" pitchFamily="34" charset="0"/>
                  <a:ea typeface="Lato Light" panose="020F0502020204030203" pitchFamily="34" charset="0"/>
                  <a:cs typeface="Lato Light" panose="020F0502020204030203" pitchFamily="34" charset="0"/>
                </a:rPr>
                <a:t>Identifiera potential</a:t>
              </a:r>
            </a:p>
          </p:txBody>
        </p:sp>
      </p:grpSp>
      <p:pic>
        <p:nvPicPr>
          <p:cNvPr id="19" name="Picture 18" descr="Logo&#10;&#10;Description automatically generated">
            <a:extLst>
              <a:ext uri="{FF2B5EF4-FFF2-40B4-BE49-F238E27FC236}">
                <a16:creationId xmlns:a16="http://schemas.microsoft.com/office/drawing/2014/main" id="{02A1A052-9FB9-8E3A-4B9F-EE701BC90B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344" y="9481073"/>
            <a:ext cx="1204574" cy="322581"/>
          </a:xfrm>
          <a:prstGeom prst="rect">
            <a:avLst/>
          </a:prstGeom>
        </p:spPr>
      </p:pic>
    </p:spTree>
    <p:extLst>
      <p:ext uri="{BB962C8B-B14F-4D97-AF65-F5344CB8AC3E}">
        <p14:creationId xmlns:p14="http://schemas.microsoft.com/office/powerpoint/2010/main" val="45357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BECFA8E-2079-D797-9133-16F4B5E294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6986" y="8875727"/>
            <a:ext cx="1944028" cy="520604"/>
          </a:xfrm>
          <a:prstGeom prst="rect">
            <a:avLst/>
          </a:prstGeom>
        </p:spPr>
      </p:pic>
      <p:sp>
        <p:nvSpPr>
          <p:cNvPr id="3" name="TextBox 2">
            <a:extLst>
              <a:ext uri="{FF2B5EF4-FFF2-40B4-BE49-F238E27FC236}">
                <a16:creationId xmlns:a16="http://schemas.microsoft.com/office/drawing/2014/main" id="{4ECF4CA8-381E-0D0F-A9DD-601E923C70FE}"/>
              </a:ext>
            </a:extLst>
          </p:cNvPr>
          <p:cNvSpPr txBox="1"/>
          <p:nvPr/>
        </p:nvSpPr>
        <p:spPr>
          <a:xfrm>
            <a:off x="1895707" y="4148254"/>
            <a:ext cx="3133493" cy="954107"/>
          </a:xfrm>
          <a:prstGeom prst="rect">
            <a:avLst/>
          </a:prstGeom>
          <a:noFill/>
        </p:spPr>
        <p:txBody>
          <a:bodyPr wrap="square" rtlCol="0">
            <a:spAutoFit/>
          </a:bodyPr>
          <a:lstStyle/>
          <a:p>
            <a:pPr algn="ctr"/>
            <a:r>
              <a:rPr lang="sv-SE" sz="1400" dirty="0">
                <a:latin typeface="Lato" panose="020F0502020204030203" pitchFamily="34" charset="0"/>
                <a:ea typeface="Lato" panose="020F0502020204030203" pitchFamily="34" charset="0"/>
                <a:cs typeface="Lato" panose="020F0502020204030203" pitchFamily="34" charset="0"/>
              </a:rPr>
              <a:t>Bernard le Roux</a:t>
            </a:r>
          </a:p>
          <a:p>
            <a:pPr algn="ctr"/>
            <a:r>
              <a:rPr lang="sv-SE" sz="1400" dirty="0">
                <a:latin typeface="Lato" panose="020F0502020204030203" pitchFamily="34" charset="0"/>
                <a:ea typeface="Lato" panose="020F0502020204030203" pitchFamily="34" charset="0"/>
                <a:cs typeface="Lato" panose="020F0502020204030203" pitchFamily="34" charset="0"/>
              </a:rPr>
              <a:t>2022</a:t>
            </a:r>
          </a:p>
          <a:p>
            <a:pPr algn="ctr"/>
            <a:endParaRPr lang="sv-SE" sz="1400" dirty="0">
              <a:latin typeface="Lato" panose="020F0502020204030203" pitchFamily="34" charset="0"/>
              <a:ea typeface="Lato" panose="020F0502020204030203" pitchFamily="34" charset="0"/>
              <a:cs typeface="Lato" panose="020F0502020204030203" pitchFamily="34" charset="0"/>
            </a:endParaRPr>
          </a:p>
          <a:p>
            <a:pPr algn="ctr"/>
            <a:r>
              <a:rPr lang="sv-SE" sz="1400" dirty="0">
                <a:latin typeface="Lato" panose="020F0502020204030203" pitchFamily="34" charset="0"/>
                <a:ea typeface="Lato" panose="020F0502020204030203" pitchFamily="34" charset="0"/>
                <a:cs typeface="Lato" panose="020F0502020204030203" pitchFamily="34" charset="0"/>
                <a:hlinkClick r:id="rId3"/>
              </a:rPr>
              <a:t>bernard.leroux@dialogues.se</a:t>
            </a:r>
            <a:r>
              <a:rPr lang="sv-SE" sz="1400"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55539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D7F652-DA2D-4DF2-94AA-18378F6686B4}"/>
              </a:ext>
            </a:extLst>
          </p:cNvPr>
          <p:cNvSpPr/>
          <p:nvPr/>
        </p:nvSpPr>
        <p:spPr>
          <a:xfrm>
            <a:off x="787343" y="1060587"/>
            <a:ext cx="335445" cy="80949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Gudea" panose="02000000000000000000" pitchFamily="50" charset="0"/>
            </a:endParaRPr>
          </a:p>
        </p:txBody>
      </p:sp>
      <p:sp>
        <p:nvSpPr>
          <p:cNvPr id="2" name="Rectangle 1">
            <a:extLst>
              <a:ext uri="{FF2B5EF4-FFF2-40B4-BE49-F238E27FC236}">
                <a16:creationId xmlns:a16="http://schemas.microsoft.com/office/drawing/2014/main" id="{FB248F50-525F-4342-815A-CBED3C89909F}"/>
              </a:ext>
            </a:extLst>
          </p:cNvPr>
          <p:cNvSpPr/>
          <p:nvPr/>
        </p:nvSpPr>
        <p:spPr>
          <a:xfrm>
            <a:off x="0" y="3398148"/>
            <a:ext cx="3969068" cy="94111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Gudea" panose="02000000000000000000" pitchFamily="50" charset="0"/>
            </a:endParaRPr>
          </a:p>
        </p:txBody>
      </p:sp>
      <p:sp>
        <p:nvSpPr>
          <p:cNvPr id="10" name="TextBox 9">
            <a:extLst>
              <a:ext uri="{FF2B5EF4-FFF2-40B4-BE49-F238E27FC236}">
                <a16:creationId xmlns:a16="http://schemas.microsoft.com/office/drawing/2014/main" id="{59FA937A-24A6-4E63-825D-FEAA74985F98}"/>
              </a:ext>
            </a:extLst>
          </p:cNvPr>
          <p:cNvSpPr txBox="1"/>
          <p:nvPr/>
        </p:nvSpPr>
        <p:spPr>
          <a:xfrm>
            <a:off x="1319556" y="1060587"/>
            <a:ext cx="4541597" cy="641266"/>
          </a:xfrm>
          <a:prstGeom prst="rect">
            <a:avLst/>
          </a:prstGeom>
          <a:noFill/>
          <a:ln>
            <a:noFill/>
          </a:ln>
        </p:spPr>
        <p:txBody>
          <a:bodyPr wrap="square" lIns="0" tIns="0" rIns="0" bIns="0" rtlCol="0" anchor="ctr" anchorCtr="0">
            <a:spAutoFit/>
          </a:bodyPr>
          <a:lstStyle/>
          <a:p>
            <a:pPr>
              <a:lnSpc>
                <a:spcPts val="2475"/>
              </a:lnSpc>
            </a:pPr>
            <a:r>
              <a:rPr lang="sv-SE" sz="2400" dirty="0">
                <a:solidFill>
                  <a:schemeClr val="tx2">
                    <a:lumMod val="85000"/>
                    <a:lumOff val="15000"/>
                  </a:schemeClr>
                </a:solidFill>
                <a:latin typeface="Source Sans Pro" panose="020B0503030403020204" pitchFamily="34" charset="0"/>
                <a:ea typeface="Source Sans Pro" panose="020B0503030403020204" pitchFamily="34" charset="0"/>
                <a:cs typeface="Arimo" panose="020B0604020202020204" pitchFamily="34" charset="0"/>
              </a:rPr>
              <a:t>Sju principer  för att hantera aggression</a:t>
            </a:r>
          </a:p>
        </p:txBody>
      </p:sp>
      <p:sp>
        <p:nvSpPr>
          <p:cNvPr id="5" name="TextBox 4">
            <a:extLst>
              <a:ext uri="{FF2B5EF4-FFF2-40B4-BE49-F238E27FC236}">
                <a16:creationId xmlns:a16="http://schemas.microsoft.com/office/drawing/2014/main" id="{AFF55733-8B79-AAA4-62BB-F59FD0970BCA}"/>
              </a:ext>
            </a:extLst>
          </p:cNvPr>
          <p:cNvSpPr txBox="1"/>
          <p:nvPr/>
        </p:nvSpPr>
        <p:spPr>
          <a:xfrm>
            <a:off x="1408325" y="4548851"/>
            <a:ext cx="4911452" cy="1600438"/>
          </a:xfrm>
          <a:prstGeom prst="rect">
            <a:avLst/>
          </a:prstGeom>
          <a:noFill/>
        </p:spPr>
        <p:txBody>
          <a:bodyPr wrap="square" rtlCol="0">
            <a:spAutoFit/>
          </a:bodyPr>
          <a:lstStyle/>
          <a:p>
            <a:pPr marL="342900" indent="-342900">
              <a:buFont typeface="+mj-lt"/>
              <a:buAutoNum type="arabicPeriod"/>
            </a:pPr>
            <a:r>
              <a:rPr lang="sv-SE" sz="1400" dirty="0"/>
              <a:t>Centrera dig</a:t>
            </a:r>
          </a:p>
          <a:p>
            <a:pPr marL="342900" indent="-342900">
              <a:buFont typeface="+mj-lt"/>
              <a:buAutoNum type="arabicPeriod"/>
            </a:pPr>
            <a:r>
              <a:rPr lang="sv-SE" sz="1400" dirty="0"/>
              <a:t>Ta ett kliv åt sidan</a:t>
            </a:r>
          </a:p>
          <a:p>
            <a:pPr marL="342900" indent="-342900">
              <a:buFont typeface="+mj-lt"/>
              <a:buAutoNum type="arabicPeriod"/>
            </a:pPr>
            <a:r>
              <a:rPr lang="sv-SE" sz="1400" dirty="0"/>
              <a:t>Stå bredvid</a:t>
            </a:r>
          </a:p>
          <a:p>
            <a:pPr marL="342900" indent="-342900">
              <a:buFont typeface="+mj-lt"/>
              <a:buAutoNum type="arabicPeriod"/>
            </a:pPr>
            <a:r>
              <a:rPr lang="sv-SE" sz="1400" dirty="0"/>
              <a:t>Följ med</a:t>
            </a:r>
          </a:p>
          <a:p>
            <a:pPr marL="342900" indent="-342900">
              <a:buFont typeface="+mj-lt"/>
              <a:buAutoNum type="arabicPeriod"/>
            </a:pPr>
            <a:r>
              <a:rPr lang="sv-SE" sz="1400" dirty="0"/>
              <a:t>Leta efter potential</a:t>
            </a:r>
          </a:p>
          <a:p>
            <a:pPr marL="342900" indent="-342900">
              <a:buFont typeface="+mj-lt"/>
              <a:buAutoNum type="arabicPeriod"/>
            </a:pPr>
            <a:r>
              <a:rPr lang="sv-SE" sz="1400" dirty="0"/>
              <a:t>Fördela och del ansvar</a:t>
            </a:r>
          </a:p>
          <a:p>
            <a:pPr marL="342900" indent="-342900">
              <a:buFont typeface="+mj-lt"/>
              <a:buAutoNum type="arabicPeriod"/>
            </a:pPr>
            <a:r>
              <a:rPr lang="sv-SE" sz="1400" dirty="0"/>
              <a:t>Kom överens</a:t>
            </a:r>
          </a:p>
        </p:txBody>
      </p:sp>
      <p:pic>
        <p:nvPicPr>
          <p:cNvPr id="6" name="Picture 5" descr="Logo&#10;&#10;Description automatically generated">
            <a:extLst>
              <a:ext uri="{FF2B5EF4-FFF2-40B4-BE49-F238E27FC236}">
                <a16:creationId xmlns:a16="http://schemas.microsoft.com/office/drawing/2014/main" id="{9E82FD11-1BEB-2A88-9057-54A742CD7D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3985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18583D-92F8-8C64-BB9E-21CE11F3797C}"/>
              </a:ext>
            </a:extLst>
          </p:cNvPr>
          <p:cNvSpPr/>
          <p:nvPr/>
        </p:nvSpPr>
        <p:spPr>
          <a:xfrm>
            <a:off x="2597427" y="3801864"/>
            <a:ext cx="4248000" cy="5069711"/>
          </a:xfrm>
          <a:prstGeom prst="rect">
            <a:avLst/>
          </a:prstGeom>
          <a:solidFill>
            <a:schemeClr val="bg1">
              <a:alpha val="580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7" name="Rectangle 6">
            <a:extLst>
              <a:ext uri="{FF2B5EF4-FFF2-40B4-BE49-F238E27FC236}">
                <a16:creationId xmlns:a16="http://schemas.microsoft.com/office/drawing/2014/main" id="{D5F21A21-3FE4-4725-1B48-6505A3BC356E}"/>
              </a:ext>
            </a:extLst>
          </p:cNvPr>
          <p:cNvSpPr/>
          <p:nvPr/>
        </p:nvSpPr>
        <p:spPr>
          <a:xfrm>
            <a:off x="1155929" y="1554816"/>
            <a:ext cx="4572000" cy="828000"/>
          </a:xfrm>
          <a:prstGeom prst="rect">
            <a:avLst/>
          </a:prstGeom>
          <a:solidFill>
            <a:schemeClr val="bg1">
              <a:alpha val="4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02500" rIns="202500" rtlCol="0" anchor="ctr"/>
          <a:lstStyle/>
          <a:p>
            <a:pPr algn="ctr"/>
            <a:r>
              <a:rPr lang="sv-SE" sz="1400" b="1" dirty="0">
                <a:solidFill>
                  <a:schemeClr val="bg2">
                    <a:lumMod val="50000"/>
                  </a:schemeClr>
                </a:solidFill>
                <a:latin typeface="PT Sans" panose="020B0503020203020204" pitchFamily="34" charset="77"/>
                <a:ea typeface="Source Sans Pro Light" panose="020B0403030403020204" pitchFamily="34" charset="0"/>
              </a:rPr>
              <a:t>Hitta inre balans; sätt gränser; känn igen dina triggers; var förberedd.</a:t>
            </a:r>
          </a:p>
        </p:txBody>
      </p:sp>
      <p:sp>
        <p:nvSpPr>
          <p:cNvPr id="3" name="Title 2">
            <a:extLst>
              <a:ext uri="{FF2B5EF4-FFF2-40B4-BE49-F238E27FC236}">
                <a16:creationId xmlns:a16="http://schemas.microsoft.com/office/drawing/2014/main" id="{7074AD90-DB52-42A3-65D3-A56C56EF58B8}"/>
              </a:ext>
            </a:extLst>
          </p:cNvPr>
          <p:cNvSpPr>
            <a:spLocks noGrp="1"/>
          </p:cNvSpPr>
          <p:nvPr>
            <p:ph type="title"/>
          </p:nvPr>
        </p:nvSpPr>
        <p:spPr>
          <a:xfrm>
            <a:off x="1108419" y="580733"/>
            <a:ext cx="4075634" cy="745629"/>
          </a:xfrm>
        </p:spPr>
        <p:txBody>
          <a:bodyPr>
            <a:normAutofit/>
          </a:bodyPr>
          <a:lstStyle/>
          <a:p>
            <a:r>
              <a:rPr lang="sv-SE" sz="3600" dirty="0"/>
              <a:t>1 – Centrera dig</a:t>
            </a:r>
          </a:p>
        </p:txBody>
      </p:sp>
      <p:sp>
        <p:nvSpPr>
          <p:cNvPr id="6" name="TextBox 5">
            <a:extLst>
              <a:ext uri="{FF2B5EF4-FFF2-40B4-BE49-F238E27FC236}">
                <a16:creationId xmlns:a16="http://schemas.microsoft.com/office/drawing/2014/main" id="{2A80AF1B-A8AF-7D7D-0F83-D8DC71AF7DE4}"/>
              </a:ext>
            </a:extLst>
          </p:cNvPr>
          <p:cNvSpPr txBox="1"/>
          <p:nvPr/>
        </p:nvSpPr>
        <p:spPr>
          <a:xfrm>
            <a:off x="2936337" y="3984519"/>
            <a:ext cx="3358446" cy="954107"/>
          </a:xfrm>
          <a:prstGeom prst="rect">
            <a:avLst/>
          </a:prstGeom>
          <a:solidFill>
            <a:schemeClr val="bg1">
              <a:alpha val="49000"/>
            </a:schemeClr>
          </a:solidFill>
        </p:spPr>
        <p:txBody>
          <a:bodyPr wrap="square" rtlCol="0">
            <a:spAutoFit/>
          </a:bodyPr>
          <a:lstStyle/>
          <a:p>
            <a:r>
              <a:rPr lang="sv-SE" sz="1400" dirty="0">
                <a:latin typeface="Source Sans Pro Light" panose="020B0403030403020204" pitchFamily="34" charset="0"/>
                <a:ea typeface="Source Sans Pro Light" panose="020B0403030403020204" pitchFamily="34" charset="0"/>
              </a:rPr>
              <a:t>Det finns inte alltid tid. Många verbala angrepp kommer utan varning. Du kan dock göra flera saker rutinmässigt i förväg som hjälper dig att vara mer beredd. </a:t>
            </a:r>
          </a:p>
        </p:txBody>
      </p:sp>
      <p:sp>
        <p:nvSpPr>
          <p:cNvPr id="16" name="TextBox 15">
            <a:extLst>
              <a:ext uri="{FF2B5EF4-FFF2-40B4-BE49-F238E27FC236}">
                <a16:creationId xmlns:a16="http://schemas.microsoft.com/office/drawing/2014/main" id="{D2AD25FB-1323-3114-F1BC-B626D4BB2601}"/>
              </a:ext>
            </a:extLst>
          </p:cNvPr>
          <p:cNvSpPr txBox="1"/>
          <p:nvPr/>
        </p:nvSpPr>
        <p:spPr>
          <a:xfrm>
            <a:off x="1407929" y="2554832"/>
            <a:ext cx="4068000" cy="1107572"/>
          </a:xfrm>
          <a:prstGeom prst="rect">
            <a:avLst/>
          </a:prstGeom>
          <a:solidFill>
            <a:schemeClr val="bg2">
              <a:lumMod val="50000"/>
            </a:schemeClr>
          </a:solidFill>
        </p:spPr>
        <p:txBody>
          <a:bodyPr wrap="square" lIns="81000" tIns="60750" rIns="81000" bIns="60750" rtlCol="0">
            <a:spAutoFit/>
          </a:bodyPr>
          <a:lstStyle/>
          <a:p>
            <a:r>
              <a:rPr lang="sv-SE" sz="1600" b="1" dirty="0">
                <a:solidFill>
                  <a:schemeClr val="bg1"/>
                </a:solidFill>
                <a:latin typeface="Source Sans Pro SemiBold" panose="020B0503030403020204" pitchFamily="34" charset="0"/>
                <a:ea typeface="Source Sans Pro SemiBold" panose="020B0503030403020204" pitchFamily="34" charset="0"/>
              </a:rPr>
              <a:t>Var förberedd. Reflektera kring dina gränser, ditt sätt att tänka och agera. Du är ditt eget verktyg – din inre attityd gör en skillnad.</a:t>
            </a:r>
          </a:p>
        </p:txBody>
      </p:sp>
      <p:graphicFrame>
        <p:nvGraphicFramePr>
          <p:cNvPr id="10" name="Table 10">
            <a:extLst>
              <a:ext uri="{FF2B5EF4-FFF2-40B4-BE49-F238E27FC236}">
                <a16:creationId xmlns:a16="http://schemas.microsoft.com/office/drawing/2014/main" id="{6095D717-A651-2086-2142-AE5A438D9442}"/>
              </a:ext>
            </a:extLst>
          </p:cNvPr>
          <p:cNvGraphicFramePr>
            <a:graphicFrameLocks noGrp="1"/>
          </p:cNvGraphicFramePr>
          <p:nvPr>
            <p:extLst>
              <p:ext uri="{D42A27DB-BD31-4B8C-83A1-F6EECF244321}">
                <p14:modId xmlns:p14="http://schemas.microsoft.com/office/powerpoint/2010/main" val="1854604590"/>
              </p:ext>
            </p:extLst>
          </p:nvPr>
        </p:nvGraphicFramePr>
        <p:xfrm>
          <a:off x="3043313" y="5834062"/>
          <a:ext cx="3235664" cy="670140"/>
        </p:xfrm>
        <a:graphic>
          <a:graphicData uri="http://schemas.openxmlformats.org/drawingml/2006/table">
            <a:tbl>
              <a:tblPr firstRow="1" bandRow="1">
                <a:tableStyleId>{5C22544A-7EE6-4342-B048-85BDC9FD1C3A}</a:tableStyleId>
              </a:tblPr>
              <a:tblGrid>
                <a:gridCol w="3235664">
                  <a:extLst>
                    <a:ext uri="{9D8B030D-6E8A-4147-A177-3AD203B41FA5}">
                      <a16:colId xmlns:a16="http://schemas.microsoft.com/office/drawing/2014/main" val="242576135"/>
                    </a:ext>
                  </a:extLst>
                </a:gridCol>
              </a:tblGrid>
              <a:tr h="575963">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Fundera i förväg: vad är det som triggar dig? Om d är medveten om dessa triggers, är det lättare för dig att inte reagera när du blir provocerad.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sp>
        <p:nvSpPr>
          <p:cNvPr id="12" name="TextBox 11">
            <a:extLst>
              <a:ext uri="{FF2B5EF4-FFF2-40B4-BE49-F238E27FC236}">
                <a16:creationId xmlns:a16="http://schemas.microsoft.com/office/drawing/2014/main" id="{561A9C4B-FA8B-E741-DA60-DA37A97936C0}"/>
              </a:ext>
            </a:extLst>
          </p:cNvPr>
          <p:cNvSpPr txBox="1"/>
          <p:nvPr/>
        </p:nvSpPr>
        <p:spPr>
          <a:xfrm>
            <a:off x="3030714" y="5461445"/>
            <a:ext cx="1689675" cy="276999"/>
          </a:xfrm>
          <a:prstGeom prst="rect">
            <a:avLst/>
          </a:prstGeom>
          <a:noFill/>
        </p:spPr>
        <p:txBody>
          <a:bodyPr wrap="square" rtlCol="0">
            <a:spAutoFit/>
          </a:bodyPr>
          <a:lstStyle/>
          <a:p>
            <a:r>
              <a:rPr lang="sv-SE" sz="1200" dirty="0">
                <a:latin typeface="PT Sans" panose="020B0503020203020204" pitchFamily="34" charset="77"/>
              </a:rPr>
              <a:t>Några exempel</a:t>
            </a:r>
          </a:p>
        </p:txBody>
      </p:sp>
      <p:graphicFrame>
        <p:nvGraphicFramePr>
          <p:cNvPr id="13" name="Table 10">
            <a:extLst>
              <a:ext uri="{FF2B5EF4-FFF2-40B4-BE49-F238E27FC236}">
                <a16:creationId xmlns:a16="http://schemas.microsoft.com/office/drawing/2014/main" id="{7E8FA233-853F-0475-095C-94085A7FE8CA}"/>
              </a:ext>
            </a:extLst>
          </p:cNvPr>
          <p:cNvGraphicFramePr>
            <a:graphicFrameLocks noGrp="1"/>
          </p:cNvGraphicFramePr>
          <p:nvPr>
            <p:extLst>
              <p:ext uri="{D42A27DB-BD31-4B8C-83A1-F6EECF244321}">
                <p14:modId xmlns:p14="http://schemas.microsoft.com/office/powerpoint/2010/main" val="3205162560"/>
              </p:ext>
            </p:extLst>
          </p:nvPr>
        </p:nvGraphicFramePr>
        <p:xfrm>
          <a:off x="3024727" y="6783123"/>
          <a:ext cx="3270055" cy="853020"/>
        </p:xfrm>
        <a:graphic>
          <a:graphicData uri="http://schemas.openxmlformats.org/drawingml/2006/table">
            <a:tbl>
              <a:tblPr firstRow="1" bandRow="1">
                <a:tableStyleId>{5C22544A-7EE6-4342-B048-85BDC9FD1C3A}</a:tableStyleId>
              </a:tblPr>
              <a:tblGrid>
                <a:gridCol w="3270055">
                  <a:extLst>
                    <a:ext uri="{9D8B030D-6E8A-4147-A177-3AD203B41FA5}">
                      <a16:colId xmlns:a16="http://schemas.microsoft.com/office/drawing/2014/main" val="242576135"/>
                    </a:ext>
                  </a:extLst>
                </a:gridCol>
              </a:tblGrid>
              <a:tr h="48154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Hitta inre lugn. Det finns många sätt att bli mer centrerad och skapa inre lugn. Att medvetet andas in och ut är ett enkelt sätt som alltid är tillgängligt för dig. Öva när du har tid.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graphicFrame>
        <p:nvGraphicFramePr>
          <p:cNvPr id="14" name="Table 10">
            <a:extLst>
              <a:ext uri="{FF2B5EF4-FFF2-40B4-BE49-F238E27FC236}">
                <a16:creationId xmlns:a16="http://schemas.microsoft.com/office/drawing/2014/main" id="{35018D64-EC7F-E46D-67FE-63BF251792E7}"/>
              </a:ext>
            </a:extLst>
          </p:cNvPr>
          <p:cNvGraphicFramePr>
            <a:graphicFrameLocks noGrp="1"/>
          </p:cNvGraphicFramePr>
          <p:nvPr>
            <p:extLst>
              <p:ext uri="{D42A27DB-BD31-4B8C-83A1-F6EECF244321}">
                <p14:modId xmlns:p14="http://schemas.microsoft.com/office/powerpoint/2010/main" val="2857403822"/>
              </p:ext>
            </p:extLst>
          </p:nvPr>
        </p:nvGraphicFramePr>
        <p:xfrm>
          <a:off x="3024727" y="7905537"/>
          <a:ext cx="3270056" cy="687285"/>
        </p:xfrm>
        <a:graphic>
          <a:graphicData uri="http://schemas.openxmlformats.org/drawingml/2006/table">
            <a:tbl>
              <a:tblPr firstRow="1" bandRow="1">
                <a:tableStyleId>{5C22544A-7EE6-4342-B048-85BDC9FD1C3A}</a:tableStyleId>
              </a:tblPr>
              <a:tblGrid>
                <a:gridCol w="3270056">
                  <a:extLst>
                    <a:ext uri="{9D8B030D-6E8A-4147-A177-3AD203B41FA5}">
                      <a16:colId xmlns:a16="http://schemas.microsoft.com/office/drawing/2014/main" val="242576135"/>
                    </a:ext>
                  </a:extLst>
                </a:gridCol>
              </a:tblGrid>
              <a:tr h="68728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Reflektera över dina gränser. Vad kan du tolerera och när ska du markera att någons beteende mot dig inte är acceptabelt.</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pic>
        <p:nvPicPr>
          <p:cNvPr id="5" name="Picture 4" descr="Logo&#10;&#10;Description automatically generated">
            <a:extLst>
              <a:ext uri="{FF2B5EF4-FFF2-40B4-BE49-F238E27FC236}">
                <a16:creationId xmlns:a16="http://schemas.microsoft.com/office/drawing/2014/main" id="{29268820-6A0F-8972-3EE7-545D3DA5BA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grpSp>
        <p:nvGrpSpPr>
          <p:cNvPr id="2" name="Group 1">
            <a:extLst>
              <a:ext uri="{FF2B5EF4-FFF2-40B4-BE49-F238E27FC236}">
                <a16:creationId xmlns:a16="http://schemas.microsoft.com/office/drawing/2014/main" id="{B0D12384-3B38-20CA-4203-3AB3CFC23394}"/>
              </a:ext>
            </a:extLst>
          </p:cNvPr>
          <p:cNvGrpSpPr/>
          <p:nvPr/>
        </p:nvGrpSpPr>
        <p:grpSpPr>
          <a:xfrm>
            <a:off x="413520" y="650666"/>
            <a:ext cx="607500" cy="607500"/>
            <a:chOff x="2794173" y="1715895"/>
            <a:chExt cx="3600000" cy="3600001"/>
          </a:xfrm>
        </p:grpSpPr>
        <p:sp>
          <p:nvSpPr>
            <p:cNvPr id="4" name="Oval 3">
              <a:extLst>
                <a:ext uri="{FF2B5EF4-FFF2-40B4-BE49-F238E27FC236}">
                  <a16:creationId xmlns:a16="http://schemas.microsoft.com/office/drawing/2014/main" id="{30312301-4CA0-53DB-DCF8-7A004C13E28F}"/>
                </a:ext>
              </a:extLst>
            </p:cNvPr>
            <p:cNvSpPr/>
            <p:nvPr/>
          </p:nvSpPr>
          <p:spPr>
            <a:xfrm>
              <a:off x="2800349" y="1715895"/>
              <a:ext cx="3593823" cy="35938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8" name="Picture 7">
              <a:extLst>
                <a:ext uri="{FF2B5EF4-FFF2-40B4-BE49-F238E27FC236}">
                  <a16:creationId xmlns:a16="http://schemas.microsoft.com/office/drawing/2014/main" id="{39C20C4D-19B6-2DF4-6043-BB104580EE09}"/>
                </a:ext>
              </a:extLst>
            </p:cNvPr>
            <p:cNvPicPr>
              <a:picLocks noChangeAspect="1"/>
            </p:cNvPicPr>
            <p:nvPr/>
          </p:nvPicPr>
          <p:blipFill>
            <a:blip r:embed="rId3"/>
            <a:stretch>
              <a:fillRect/>
            </a:stretch>
          </p:blipFill>
          <p:spPr>
            <a:xfrm>
              <a:off x="2794173" y="1715896"/>
              <a:ext cx="3600000" cy="3600000"/>
            </a:xfrm>
            <a:prstGeom prst="rect">
              <a:avLst/>
            </a:prstGeom>
          </p:spPr>
        </p:pic>
      </p:grpSp>
    </p:spTree>
    <p:extLst>
      <p:ext uri="{BB962C8B-B14F-4D97-AF65-F5344CB8AC3E}">
        <p14:creationId xmlns:p14="http://schemas.microsoft.com/office/powerpoint/2010/main" val="131920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6967D8-CE93-BFBB-5D95-6273E2AB9440}"/>
              </a:ext>
            </a:extLst>
          </p:cNvPr>
          <p:cNvSpPr/>
          <p:nvPr/>
        </p:nvSpPr>
        <p:spPr>
          <a:xfrm>
            <a:off x="2618508" y="4952999"/>
            <a:ext cx="4248000" cy="4444521"/>
          </a:xfrm>
          <a:prstGeom prst="rect">
            <a:avLst/>
          </a:prstGeom>
          <a:solidFill>
            <a:schemeClr val="bg1">
              <a:alpha val="580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spcBef>
                <a:spcPts val="338"/>
              </a:spcBef>
              <a:spcAft>
                <a:spcPts val="338"/>
              </a:spcAft>
              <a:defRPr/>
            </a:pPr>
            <a:endParaRPr lang="sv-SE" sz="1013" i="1" dirty="0">
              <a:solidFill>
                <a:schemeClr val="tx1"/>
              </a:solidFill>
              <a:latin typeface="PT Sans" panose="020B0503020203020204" pitchFamily="34" charset="77"/>
              <a:ea typeface="Source Sans Pro Light" panose="020B0403030403020204" pitchFamily="34" charset="0"/>
            </a:endParaRPr>
          </a:p>
        </p:txBody>
      </p:sp>
      <p:sp>
        <p:nvSpPr>
          <p:cNvPr id="7" name="Rectangle 6">
            <a:extLst>
              <a:ext uri="{FF2B5EF4-FFF2-40B4-BE49-F238E27FC236}">
                <a16:creationId xmlns:a16="http://schemas.microsoft.com/office/drawing/2014/main" id="{D5F21A21-3FE4-4725-1B48-6505A3BC356E}"/>
              </a:ext>
            </a:extLst>
          </p:cNvPr>
          <p:cNvSpPr/>
          <p:nvPr/>
        </p:nvSpPr>
        <p:spPr>
          <a:xfrm>
            <a:off x="1143000" y="1614615"/>
            <a:ext cx="4572000" cy="82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02500" rIns="202500" rtlCol="0" anchor="ctr"/>
          <a:lstStyle/>
          <a:p>
            <a:r>
              <a:rPr lang="sv-SE" sz="1400" b="1" dirty="0">
                <a:solidFill>
                  <a:schemeClr val="bg2">
                    <a:lumMod val="50000"/>
                  </a:schemeClr>
                </a:solidFill>
                <a:latin typeface="PT Sans" panose="020B0503020203020204" pitchFamily="34" charset="77"/>
                <a:ea typeface="Source Sans Pro Light" panose="020B0403030403020204" pitchFamily="34" charset="0"/>
              </a:rPr>
              <a:t>Undvik att reagera defensivt när du möter aggression</a:t>
            </a:r>
          </a:p>
        </p:txBody>
      </p:sp>
      <p:sp>
        <p:nvSpPr>
          <p:cNvPr id="3" name="Title 2">
            <a:extLst>
              <a:ext uri="{FF2B5EF4-FFF2-40B4-BE49-F238E27FC236}">
                <a16:creationId xmlns:a16="http://schemas.microsoft.com/office/drawing/2014/main" id="{7074AD90-DB52-42A3-65D3-A56C56EF58B8}"/>
              </a:ext>
            </a:extLst>
          </p:cNvPr>
          <p:cNvSpPr>
            <a:spLocks noGrp="1"/>
          </p:cNvSpPr>
          <p:nvPr>
            <p:ph type="title"/>
          </p:nvPr>
        </p:nvSpPr>
        <p:spPr>
          <a:xfrm>
            <a:off x="990177" y="508479"/>
            <a:ext cx="4193876" cy="745629"/>
          </a:xfrm>
        </p:spPr>
        <p:txBody>
          <a:bodyPr>
            <a:normAutofit/>
          </a:bodyPr>
          <a:lstStyle/>
          <a:p>
            <a:r>
              <a:rPr lang="sv-SE" sz="3600" dirty="0"/>
              <a:t>2 - Ta ett kliv åt sidan</a:t>
            </a:r>
          </a:p>
        </p:txBody>
      </p:sp>
      <p:pic>
        <p:nvPicPr>
          <p:cNvPr id="9" name="Picture 8" descr="A picture containing icon&#10;&#10;Description automatically generated">
            <a:extLst>
              <a:ext uri="{FF2B5EF4-FFF2-40B4-BE49-F238E27FC236}">
                <a16:creationId xmlns:a16="http://schemas.microsoft.com/office/drawing/2014/main" id="{4948E56C-9253-64FC-FA11-EFEBF8B1C6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811" y="619017"/>
            <a:ext cx="524555" cy="524555"/>
          </a:xfrm>
          <a:prstGeom prst="rect">
            <a:avLst/>
          </a:prstGeom>
        </p:spPr>
      </p:pic>
      <p:sp>
        <p:nvSpPr>
          <p:cNvPr id="6" name="TextBox 5">
            <a:extLst>
              <a:ext uri="{FF2B5EF4-FFF2-40B4-BE49-F238E27FC236}">
                <a16:creationId xmlns:a16="http://schemas.microsoft.com/office/drawing/2014/main" id="{2A80AF1B-A8AF-7D7D-0F83-D8DC71AF7DE4}"/>
              </a:ext>
            </a:extLst>
          </p:cNvPr>
          <p:cNvSpPr txBox="1"/>
          <p:nvPr/>
        </p:nvSpPr>
        <p:spPr>
          <a:xfrm>
            <a:off x="3131127" y="5028179"/>
            <a:ext cx="3422939" cy="954107"/>
          </a:xfrm>
          <a:prstGeom prst="rect">
            <a:avLst/>
          </a:prstGeom>
          <a:solidFill>
            <a:schemeClr val="bg1">
              <a:alpha val="49000"/>
            </a:schemeClr>
          </a:solidFill>
        </p:spPr>
        <p:txBody>
          <a:bodyPr wrap="square" rtlCol="0">
            <a:spAutoFit/>
          </a:bodyPr>
          <a:lstStyle/>
          <a:p>
            <a:r>
              <a:rPr lang="sv-SE" sz="1400" dirty="0">
                <a:latin typeface="Source Sans Pro Light" panose="020B0403030403020204" pitchFamily="34" charset="0"/>
                <a:ea typeface="Source Sans Pro Light" panose="020B0403030403020204" pitchFamily="34" charset="0"/>
              </a:rPr>
              <a:t>Det gäller att ta ett kliv åt sidan och inte möta aggression direkt eller fly. Det hjälper att vara centrerad och ha en icke-värderande inställning.</a:t>
            </a:r>
          </a:p>
        </p:txBody>
      </p:sp>
      <p:sp>
        <p:nvSpPr>
          <p:cNvPr id="16" name="TextBox 15">
            <a:extLst>
              <a:ext uri="{FF2B5EF4-FFF2-40B4-BE49-F238E27FC236}">
                <a16:creationId xmlns:a16="http://schemas.microsoft.com/office/drawing/2014/main" id="{D2AD25FB-1323-3114-F1BC-B626D4BB2601}"/>
              </a:ext>
            </a:extLst>
          </p:cNvPr>
          <p:cNvSpPr txBox="1"/>
          <p:nvPr/>
        </p:nvSpPr>
        <p:spPr>
          <a:xfrm>
            <a:off x="1395000" y="2671820"/>
            <a:ext cx="4068000" cy="1353793"/>
          </a:xfrm>
          <a:prstGeom prst="rect">
            <a:avLst/>
          </a:prstGeom>
          <a:solidFill>
            <a:schemeClr val="bg2">
              <a:lumMod val="50000"/>
            </a:schemeClr>
          </a:solidFill>
        </p:spPr>
        <p:txBody>
          <a:bodyPr wrap="square" lIns="81000" tIns="60750" rIns="81000" bIns="60750" rtlCol="0">
            <a:spAutoFit/>
          </a:bodyPr>
          <a:lstStyle/>
          <a:p>
            <a:r>
              <a:rPr lang="sv-SE" sz="1600" b="1" dirty="0">
                <a:solidFill>
                  <a:schemeClr val="bg1"/>
                </a:solidFill>
                <a:latin typeface="Source Sans Pro SemiBold" panose="020B0503030403020204" pitchFamily="34" charset="0"/>
                <a:ea typeface="Source Sans Pro SemiBold" panose="020B0503030403020204" pitchFamily="34" charset="0"/>
              </a:rPr>
              <a:t>Du behöver inte försvara dig genom att förklara, fly undan, gå till motangrepp eller stelna. Ta helt enkelt inte emot aggressionen och låt den passera – pilar som passerar och inte träffar dig.  </a:t>
            </a:r>
          </a:p>
        </p:txBody>
      </p:sp>
      <p:graphicFrame>
        <p:nvGraphicFramePr>
          <p:cNvPr id="11" name="Table 10">
            <a:extLst>
              <a:ext uri="{FF2B5EF4-FFF2-40B4-BE49-F238E27FC236}">
                <a16:creationId xmlns:a16="http://schemas.microsoft.com/office/drawing/2014/main" id="{9B2A1828-C23D-0D23-3C20-BA6443F2C7AB}"/>
              </a:ext>
            </a:extLst>
          </p:cNvPr>
          <p:cNvGraphicFramePr>
            <a:graphicFrameLocks noGrp="1"/>
          </p:cNvGraphicFramePr>
          <p:nvPr>
            <p:extLst>
              <p:ext uri="{D42A27DB-BD31-4B8C-83A1-F6EECF244321}">
                <p14:modId xmlns:p14="http://schemas.microsoft.com/office/powerpoint/2010/main" val="4287899492"/>
              </p:ext>
            </p:extLst>
          </p:nvPr>
        </p:nvGraphicFramePr>
        <p:xfrm>
          <a:off x="3131127" y="6767327"/>
          <a:ext cx="3292923" cy="853020"/>
        </p:xfrm>
        <a:graphic>
          <a:graphicData uri="http://schemas.openxmlformats.org/drawingml/2006/table">
            <a:tbl>
              <a:tblPr firstRow="1" bandRow="1">
                <a:tableStyleId>{5C22544A-7EE6-4342-B048-85BDC9FD1C3A}</a:tableStyleId>
              </a:tblPr>
              <a:tblGrid>
                <a:gridCol w="3292923">
                  <a:extLst>
                    <a:ext uri="{9D8B030D-6E8A-4147-A177-3AD203B41FA5}">
                      <a16:colId xmlns:a16="http://schemas.microsoft.com/office/drawing/2014/main" val="242576135"/>
                    </a:ext>
                  </a:extLst>
                </a:gridCol>
              </a:tblGrid>
              <a:tr h="48154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Någon anklagar dig för att vara inkompetent. Du tar det inte personligt. I stället för att reagera, aktiverar du din nyfikenhet. Du kanske tanker: ”vad kan har gjort hen så irriterad?”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sp>
        <p:nvSpPr>
          <p:cNvPr id="12" name="TextBox 11">
            <a:extLst>
              <a:ext uri="{FF2B5EF4-FFF2-40B4-BE49-F238E27FC236}">
                <a16:creationId xmlns:a16="http://schemas.microsoft.com/office/drawing/2014/main" id="{670FF174-1978-0079-A80D-25496C46A665}"/>
              </a:ext>
            </a:extLst>
          </p:cNvPr>
          <p:cNvSpPr txBox="1"/>
          <p:nvPr/>
        </p:nvSpPr>
        <p:spPr>
          <a:xfrm>
            <a:off x="3131127" y="6170990"/>
            <a:ext cx="2052926" cy="276999"/>
          </a:xfrm>
          <a:prstGeom prst="rect">
            <a:avLst/>
          </a:prstGeom>
          <a:noFill/>
        </p:spPr>
        <p:txBody>
          <a:bodyPr wrap="square" rtlCol="0">
            <a:spAutoFit/>
          </a:bodyPr>
          <a:lstStyle/>
          <a:p>
            <a:r>
              <a:rPr lang="sv-SE" sz="1200" dirty="0">
                <a:latin typeface="PT Sans" panose="020B0503020203020204" pitchFamily="34" charset="77"/>
              </a:rPr>
              <a:t>Några exempel</a:t>
            </a:r>
          </a:p>
        </p:txBody>
      </p:sp>
      <p:graphicFrame>
        <p:nvGraphicFramePr>
          <p:cNvPr id="13" name="Table 10">
            <a:extLst>
              <a:ext uri="{FF2B5EF4-FFF2-40B4-BE49-F238E27FC236}">
                <a16:creationId xmlns:a16="http://schemas.microsoft.com/office/drawing/2014/main" id="{96FA8A83-11B4-3BC9-BC85-C3DA2F7D2CBD}"/>
              </a:ext>
            </a:extLst>
          </p:cNvPr>
          <p:cNvGraphicFramePr>
            <a:graphicFrameLocks noGrp="1"/>
          </p:cNvGraphicFramePr>
          <p:nvPr>
            <p:extLst>
              <p:ext uri="{D42A27DB-BD31-4B8C-83A1-F6EECF244321}">
                <p14:modId xmlns:p14="http://schemas.microsoft.com/office/powerpoint/2010/main" val="703495943"/>
              </p:ext>
            </p:extLst>
          </p:nvPr>
        </p:nvGraphicFramePr>
        <p:xfrm>
          <a:off x="3131128" y="7809050"/>
          <a:ext cx="3292922" cy="670140"/>
        </p:xfrm>
        <a:graphic>
          <a:graphicData uri="http://schemas.openxmlformats.org/drawingml/2006/table">
            <a:tbl>
              <a:tblPr firstRow="1" bandRow="1">
                <a:tableStyleId>{5C22544A-7EE6-4342-B048-85BDC9FD1C3A}</a:tableStyleId>
              </a:tblPr>
              <a:tblGrid>
                <a:gridCol w="3292922">
                  <a:extLst>
                    <a:ext uri="{9D8B030D-6E8A-4147-A177-3AD203B41FA5}">
                      <a16:colId xmlns:a16="http://schemas.microsoft.com/office/drawing/2014/main" val="242576135"/>
                    </a:ext>
                  </a:extLst>
                </a:gridCol>
              </a:tblGrid>
              <a:tr h="48154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Skapa inre bilder: Se kritik som riktas mot dig som pilar. Skapa en bild av pilarna som flyger förbi dig medan to lutar dig åt sidan.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graphicFrame>
        <p:nvGraphicFramePr>
          <p:cNvPr id="14" name="Table 10">
            <a:extLst>
              <a:ext uri="{FF2B5EF4-FFF2-40B4-BE49-F238E27FC236}">
                <a16:creationId xmlns:a16="http://schemas.microsoft.com/office/drawing/2014/main" id="{F537F812-DEF0-CD01-2348-8E6E37500815}"/>
              </a:ext>
            </a:extLst>
          </p:cNvPr>
          <p:cNvGraphicFramePr>
            <a:graphicFrameLocks noGrp="1"/>
          </p:cNvGraphicFramePr>
          <p:nvPr>
            <p:extLst>
              <p:ext uri="{D42A27DB-BD31-4B8C-83A1-F6EECF244321}">
                <p14:modId xmlns:p14="http://schemas.microsoft.com/office/powerpoint/2010/main" val="1485616255"/>
              </p:ext>
            </p:extLst>
          </p:nvPr>
        </p:nvGraphicFramePr>
        <p:xfrm>
          <a:off x="3131127" y="8786375"/>
          <a:ext cx="3292922" cy="243420"/>
        </p:xfrm>
        <a:graphic>
          <a:graphicData uri="http://schemas.openxmlformats.org/drawingml/2006/table">
            <a:tbl>
              <a:tblPr firstRow="1" bandRow="1">
                <a:tableStyleId>{5C22544A-7EE6-4342-B048-85BDC9FD1C3A}</a:tableStyleId>
              </a:tblPr>
              <a:tblGrid>
                <a:gridCol w="3292922">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sv-SE" sz="800" b="0" i="1" dirty="0">
                        <a:solidFill>
                          <a:schemeClr val="tx1"/>
                        </a:solidFill>
                        <a:latin typeface="PT Sans" panose="020B0503020203020204" pitchFamily="34" charset="77"/>
                        <a:ea typeface="Source Sans Pro Light" panose="020B0403030403020204" pitchFamily="34" charset="0"/>
                      </a:endParaRP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pic>
        <p:nvPicPr>
          <p:cNvPr id="4" name="Picture 3" descr="Logo&#10;&#10;Description automatically generated">
            <a:extLst>
              <a:ext uri="{FF2B5EF4-FFF2-40B4-BE49-F238E27FC236}">
                <a16:creationId xmlns:a16="http://schemas.microsoft.com/office/drawing/2014/main" id="{58237AD8-70F5-7A54-D06A-E2F2C5CE9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1978966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E8777D8-6E6E-CA9B-2731-45824B1E7086}"/>
              </a:ext>
            </a:extLst>
          </p:cNvPr>
          <p:cNvSpPr/>
          <p:nvPr/>
        </p:nvSpPr>
        <p:spPr>
          <a:xfrm>
            <a:off x="2610000" y="3706254"/>
            <a:ext cx="4248000" cy="4952837"/>
          </a:xfrm>
          <a:prstGeom prst="rect">
            <a:avLst/>
          </a:prstGeom>
          <a:solidFill>
            <a:schemeClr val="bg1">
              <a:alpha val="580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7" name="Rectangle 6">
            <a:extLst>
              <a:ext uri="{FF2B5EF4-FFF2-40B4-BE49-F238E27FC236}">
                <a16:creationId xmlns:a16="http://schemas.microsoft.com/office/drawing/2014/main" id="{D5F21A21-3FE4-4725-1B48-6505A3BC356E}"/>
              </a:ext>
            </a:extLst>
          </p:cNvPr>
          <p:cNvSpPr/>
          <p:nvPr/>
        </p:nvSpPr>
        <p:spPr>
          <a:xfrm>
            <a:off x="1143000" y="1464636"/>
            <a:ext cx="4572000" cy="812685"/>
          </a:xfrm>
          <a:prstGeom prst="rect">
            <a:avLst/>
          </a:prstGeom>
          <a:solidFill>
            <a:schemeClr val="bg1">
              <a:alpha val="6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02500" rIns="202500" rtlCol="0" anchor="ctr"/>
          <a:lstStyle/>
          <a:p>
            <a:pPr algn="ctr"/>
            <a:r>
              <a:rPr lang="sv-SE" sz="1400" b="1" dirty="0">
                <a:solidFill>
                  <a:schemeClr val="bg2">
                    <a:lumMod val="50000"/>
                  </a:schemeClr>
                </a:solidFill>
                <a:latin typeface="PT Sans" panose="020B0503020203020204" pitchFamily="34" charset="77"/>
                <a:ea typeface="Source Sans Pro Light" panose="020B0403030403020204" pitchFamily="34" charset="0"/>
              </a:rPr>
              <a:t>Se den andres perspektiv.</a:t>
            </a:r>
          </a:p>
        </p:txBody>
      </p:sp>
      <p:sp>
        <p:nvSpPr>
          <p:cNvPr id="3" name="Title 2">
            <a:extLst>
              <a:ext uri="{FF2B5EF4-FFF2-40B4-BE49-F238E27FC236}">
                <a16:creationId xmlns:a16="http://schemas.microsoft.com/office/drawing/2014/main" id="{7074AD90-DB52-42A3-65D3-A56C56EF58B8}"/>
              </a:ext>
            </a:extLst>
          </p:cNvPr>
          <p:cNvSpPr>
            <a:spLocks noGrp="1"/>
          </p:cNvSpPr>
          <p:nvPr>
            <p:ph type="title"/>
          </p:nvPr>
        </p:nvSpPr>
        <p:spPr>
          <a:xfrm>
            <a:off x="990177" y="494625"/>
            <a:ext cx="4523932" cy="745629"/>
          </a:xfrm>
        </p:spPr>
        <p:txBody>
          <a:bodyPr>
            <a:normAutofit/>
          </a:bodyPr>
          <a:lstStyle/>
          <a:p>
            <a:r>
              <a:rPr lang="sv-SE" sz="3600" dirty="0"/>
              <a:t>3 – Stå bredvid</a:t>
            </a:r>
          </a:p>
        </p:txBody>
      </p:sp>
      <p:pic>
        <p:nvPicPr>
          <p:cNvPr id="9" name="Picture 8" descr="A picture containing icon&#10;&#10;Description automatically generated">
            <a:extLst>
              <a:ext uri="{FF2B5EF4-FFF2-40B4-BE49-F238E27FC236}">
                <a16:creationId xmlns:a16="http://schemas.microsoft.com/office/drawing/2014/main" id="{4948E56C-9253-64FC-FA11-EFEBF8B1C6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811" y="605163"/>
            <a:ext cx="524555" cy="524555"/>
          </a:xfrm>
          <a:prstGeom prst="rect">
            <a:avLst/>
          </a:prstGeom>
        </p:spPr>
      </p:pic>
      <p:sp>
        <p:nvSpPr>
          <p:cNvPr id="6" name="TextBox 5">
            <a:extLst>
              <a:ext uri="{FF2B5EF4-FFF2-40B4-BE49-F238E27FC236}">
                <a16:creationId xmlns:a16="http://schemas.microsoft.com/office/drawing/2014/main" id="{2A80AF1B-A8AF-7D7D-0F83-D8DC71AF7DE4}"/>
              </a:ext>
            </a:extLst>
          </p:cNvPr>
          <p:cNvSpPr txBox="1"/>
          <p:nvPr/>
        </p:nvSpPr>
        <p:spPr>
          <a:xfrm>
            <a:off x="2968309" y="3900721"/>
            <a:ext cx="3459045" cy="1169551"/>
          </a:xfrm>
          <a:prstGeom prst="rect">
            <a:avLst/>
          </a:prstGeom>
          <a:solidFill>
            <a:schemeClr val="bg1">
              <a:alpha val="68817"/>
            </a:schemeClr>
          </a:solidFill>
        </p:spPr>
        <p:txBody>
          <a:bodyPr wrap="square" rtlCol="0">
            <a:spAutoFit/>
          </a:bodyPr>
          <a:lstStyle/>
          <a:p>
            <a:r>
              <a:rPr lang="sv-SE" sz="1400" dirty="0">
                <a:latin typeface="Source Sans Pro Light" panose="020B0403030403020204" pitchFamily="34" charset="0"/>
                <a:ea typeface="Source Sans Pro Light" panose="020B0403030403020204" pitchFamily="34" charset="0"/>
              </a:rPr>
              <a:t>Först behöver du byta inställning till nyfikenhet: hur ser den andre på problemet? Sen försöker du förstå hur den andre tänker och känner för att själv kunna agera (strategisk empati). </a:t>
            </a:r>
          </a:p>
        </p:txBody>
      </p:sp>
      <p:sp>
        <p:nvSpPr>
          <p:cNvPr id="16" name="TextBox 15">
            <a:extLst>
              <a:ext uri="{FF2B5EF4-FFF2-40B4-BE49-F238E27FC236}">
                <a16:creationId xmlns:a16="http://schemas.microsoft.com/office/drawing/2014/main" id="{D2AD25FB-1323-3114-F1BC-B626D4BB2601}"/>
              </a:ext>
            </a:extLst>
          </p:cNvPr>
          <p:cNvSpPr txBox="1"/>
          <p:nvPr/>
        </p:nvSpPr>
        <p:spPr>
          <a:xfrm>
            <a:off x="1427018" y="2501703"/>
            <a:ext cx="4068000" cy="769017"/>
          </a:xfrm>
          <a:prstGeom prst="rect">
            <a:avLst/>
          </a:prstGeom>
          <a:solidFill>
            <a:schemeClr val="bg2">
              <a:lumMod val="50000"/>
            </a:schemeClr>
          </a:solidFill>
        </p:spPr>
        <p:txBody>
          <a:bodyPr wrap="square" lIns="81000" tIns="60750" rIns="81000" bIns="60750" rtlCol="0">
            <a:spAutoFit/>
          </a:bodyPr>
          <a:lstStyle/>
          <a:p>
            <a:r>
              <a:rPr lang="sv-SE" sz="1400" b="1" dirty="0">
                <a:solidFill>
                  <a:schemeClr val="bg1"/>
                </a:solidFill>
                <a:latin typeface="Source Sans Pro SemiBold" panose="020B0503030403020204" pitchFamily="34" charset="0"/>
                <a:ea typeface="Source Sans Pro SemiBold" panose="020B0503030403020204" pitchFamily="34" charset="0"/>
              </a:rPr>
              <a:t>Hur ser det ut om du ser på problemet från den andres perspektiv? Det kräver att du använder dig av strategisk empati.</a:t>
            </a:r>
          </a:p>
        </p:txBody>
      </p:sp>
      <p:graphicFrame>
        <p:nvGraphicFramePr>
          <p:cNvPr id="10" name="Table 9">
            <a:extLst>
              <a:ext uri="{FF2B5EF4-FFF2-40B4-BE49-F238E27FC236}">
                <a16:creationId xmlns:a16="http://schemas.microsoft.com/office/drawing/2014/main" id="{A24B6402-55FB-F7EF-D937-213A81DA11B6}"/>
              </a:ext>
            </a:extLst>
          </p:cNvPr>
          <p:cNvGraphicFramePr>
            <a:graphicFrameLocks noGrp="1"/>
          </p:cNvGraphicFramePr>
          <p:nvPr>
            <p:extLst>
              <p:ext uri="{D42A27DB-BD31-4B8C-83A1-F6EECF244321}">
                <p14:modId xmlns:p14="http://schemas.microsoft.com/office/powerpoint/2010/main" val="896513505"/>
              </p:ext>
            </p:extLst>
          </p:nvPr>
        </p:nvGraphicFramePr>
        <p:xfrm>
          <a:off x="2968309" y="6090043"/>
          <a:ext cx="3146108" cy="1035900"/>
        </p:xfrm>
        <a:graphic>
          <a:graphicData uri="http://schemas.openxmlformats.org/drawingml/2006/table">
            <a:tbl>
              <a:tblPr firstRow="1" bandRow="1">
                <a:tableStyleId>{5C22544A-7EE6-4342-B048-85BDC9FD1C3A}</a:tableStyleId>
              </a:tblPr>
              <a:tblGrid>
                <a:gridCol w="3146108">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Personen anklagar dig för inkompetens och skyller på att din myndighet förstör människors livskvalitet. Fråga dig själv vad personen möjligtvis kan ha upplevt för att vara så arg mot dig och myndigheten du representerar.</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sp>
        <p:nvSpPr>
          <p:cNvPr id="11" name="TextBox 10">
            <a:extLst>
              <a:ext uri="{FF2B5EF4-FFF2-40B4-BE49-F238E27FC236}">
                <a16:creationId xmlns:a16="http://schemas.microsoft.com/office/drawing/2014/main" id="{CB6A4FC2-E6A9-20FC-BC67-108E5C6BCA1F}"/>
              </a:ext>
            </a:extLst>
          </p:cNvPr>
          <p:cNvSpPr txBox="1"/>
          <p:nvPr/>
        </p:nvSpPr>
        <p:spPr>
          <a:xfrm>
            <a:off x="2968309" y="5502513"/>
            <a:ext cx="1472160" cy="276999"/>
          </a:xfrm>
          <a:prstGeom prst="rect">
            <a:avLst/>
          </a:prstGeom>
          <a:noFill/>
        </p:spPr>
        <p:txBody>
          <a:bodyPr wrap="square" rtlCol="0">
            <a:spAutoFit/>
          </a:bodyPr>
          <a:lstStyle/>
          <a:p>
            <a:r>
              <a:rPr lang="sv-SE" sz="1200" dirty="0">
                <a:latin typeface="PT Sans" panose="020B0503020203020204" pitchFamily="34" charset="77"/>
              </a:rPr>
              <a:t>Några exempel</a:t>
            </a:r>
          </a:p>
        </p:txBody>
      </p:sp>
      <p:graphicFrame>
        <p:nvGraphicFramePr>
          <p:cNvPr id="12" name="Table 10">
            <a:extLst>
              <a:ext uri="{FF2B5EF4-FFF2-40B4-BE49-F238E27FC236}">
                <a16:creationId xmlns:a16="http://schemas.microsoft.com/office/drawing/2014/main" id="{7B98A12C-98E3-0EB3-B667-73AE32F7526B}"/>
              </a:ext>
            </a:extLst>
          </p:cNvPr>
          <p:cNvGraphicFramePr>
            <a:graphicFrameLocks noGrp="1"/>
          </p:cNvGraphicFramePr>
          <p:nvPr>
            <p:extLst>
              <p:ext uri="{D42A27DB-BD31-4B8C-83A1-F6EECF244321}">
                <p14:modId xmlns:p14="http://schemas.microsoft.com/office/powerpoint/2010/main" val="2234072030"/>
              </p:ext>
            </p:extLst>
          </p:nvPr>
        </p:nvGraphicFramePr>
        <p:xfrm>
          <a:off x="2968309" y="7337414"/>
          <a:ext cx="3146108" cy="670140"/>
        </p:xfrm>
        <a:graphic>
          <a:graphicData uri="http://schemas.openxmlformats.org/drawingml/2006/table">
            <a:tbl>
              <a:tblPr firstRow="1" bandRow="1">
                <a:tableStyleId>{5C22544A-7EE6-4342-B048-85BDC9FD1C3A}</a:tableStyleId>
              </a:tblPr>
              <a:tblGrid>
                <a:gridCol w="3146108">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En person hotar på att ta lagen i egna händer.  Tänk: vad är det personen upplever som gör att hen känner sig maktlös och överkörd.</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graphicFrame>
        <p:nvGraphicFramePr>
          <p:cNvPr id="13" name="Table 10">
            <a:extLst>
              <a:ext uri="{FF2B5EF4-FFF2-40B4-BE49-F238E27FC236}">
                <a16:creationId xmlns:a16="http://schemas.microsoft.com/office/drawing/2014/main" id="{F817DFBF-1C5A-C657-547B-2BB3F809A782}"/>
              </a:ext>
            </a:extLst>
          </p:cNvPr>
          <p:cNvGraphicFramePr>
            <a:graphicFrameLocks noGrp="1"/>
          </p:cNvGraphicFramePr>
          <p:nvPr>
            <p:extLst>
              <p:ext uri="{D42A27DB-BD31-4B8C-83A1-F6EECF244321}">
                <p14:modId xmlns:p14="http://schemas.microsoft.com/office/powerpoint/2010/main" val="3452286179"/>
              </p:ext>
            </p:extLst>
          </p:nvPr>
        </p:nvGraphicFramePr>
        <p:xfrm>
          <a:off x="2968309" y="8105000"/>
          <a:ext cx="3146107" cy="243420"/>
        </p:xfrm>
        <a:graphic>
          <a:graphicData uri="http://schemas.openxmlformats.org/drawingml/2006/table">
            <a:tbl>
              <a:tblPr firstRow="1" bandRow="1">
                <a:tableStyleId>{5C22544A-7EE6-4342-B048-85BDC9FD1C3A}</a:tableStyleId>
              </a:tblPr>
              <a:tblGrid>
                <a:gridCol w="3146107">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sv-SE" sz="800" b="0" i="1" dirty="0">
                        <a:solidFill>
                          <a:schemeClr val="tx1"/>
                        </a:solidFill>
                        <a:latin typeface="PT Sans" panose="020B0503020203020204" pitchFamily="34" charset="77"/>
                        <a:ea typeface="Source Sans Pro Light" panose="020B0403030403020204" pitchFamily="34" charset="0"/>
                      </a:endParaRP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pic>
        <p:nvPicPr>
          <p:cNvPr id="4" name="Picture 3" descr="Logo&#10;&#10;Description automatically generated">
            <a:extLst>
              <a:ext uri="{FF2B5EF4-FFF2-40B4-BE49-F238E27FC236}">
                <a16:creationId xmlns:a16="http://schemas.microsoft.com/office/drawing/2014/main" id="{91E049BC-B04E-011A-4359-2D0A5751A2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184558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6233B4-6ACA-FC34-0978-65C23E922C91}"/>
              </a:ext>
            </a:extLst>
          </p:cNvPr>
          <p:cNvSpPr/>
          <p:nvPr/>
        </p:nvSpPr>
        <p:spPr>
          <a:xfrm>
            <a:off x="2563092" y="4248356"/>
            <a:ext cx="4248000" cy="5103462"/>
          </a:xfrm>
          <a:prstGeom prst="rect">
            <a:avLst/>
          </a:prstGeom>
          <a:solidFill>
            <a:schemeClr val="bg1">
              <a:alpha val="580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7" name="Rectangle 6">
            <a:extLst>
              <a:ext uri="{FF2B5EF4-FFF2-40B4-BE49-F238E27FC236}">
                <a16:creationId xmlns:a16="http://schemas.microsoft.com/office/drawing/2014/main" id="{D5F21A21-3FE4-4725-1B48-6505A3BC356E}"/>
              </a:ext>
            </a:extLst>
          </p:cNvPr>
          <p:cNvSpPr/>
          <p:nvPr/>
        </p:nvSpPr>
        <p:spPr>
          <a:xfrm>
            <a:off x="1123379" y="1248847"/>
            <a:ext cx="4572000" cy="901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02500" rIns="202500" rtlCol="0" anchor="ctr"/>
          <a:lstStyle/>
          <a:p>
            <a:pPr algn="ctr"/>
            <a:r>
              <a:rPr lang="sv-SE" sz="1400" b="1" dirty="0">
                <a:solidFill>
                  <a:schemeClr val="bg2">
                    <a:lumMod val="50000"/>
                  </a:schemeClr>
                </a:solidFill>
                <a:latin typeface="PT Sans" panose="020B0503020203020204" pitchFamily="34" charset="77"/>
                <a:ea typeface="Source Sans Pro Light" panose="020B0403030403020204" pitchFamily="34" charset="0"/>
              </a:rPr>
              <a:t>Visa förståelse för den andres upplevelse genom att skapa plats för dennes berättelse</a:t>
            </a:r>
          </a:p>
        </p:txBody>
      </p:sp>
      <p:sp>
        <p:nvSpPr>
          <p:cNvPr id="3" name="Title 2">
            <a:extLst>
              <a:ext uri="{FF2B5EF4-FFF2-40B4-BE49-F238E27FC236}">
                <a16:creationId xmlns:a16="http://schemas.microsoft.com/office/drawing/2014/main" id="{7074AD90-DB52-42A3-65D3-A56C56EF58B8}"/>
              </a:ext>
            </a:extLst>
          </p:cNvPr>
          <p:cNvSpPr>
            <a:spLocks noGrp="1"/>
          </p:cNvSpPr>
          <p:nvPr>
            <p:ph type="title"/>
          </p:nvPr>
        </p:nvSpPr>
        <p:spPr>
          <a:xfrm>
            <a:off x="1091488" y="383788"/>
            <a:ext cx="4311785" cy="745629"/>
          </a:xfrm>
        </p:spPr>
        <p:txBody>
          <a:bodyPr>
            <a:normAutofit/>
          </a:bodyPr>
          <a:lstStyle/>
          <a:p>
            <a:r>
              <a:rPr lang="sv-SE" sz="3600" dirty="0"/>
              <a:t>4 – Följ med</a:t>
            </a:r>
          </a:p>
        </p:txBody>
      </p:sp>
      <p:pic>
        <p:nvPicPr>
          <p:cNvPr id="9" name="Picture 8" descr="A picture containing icon&#10;&#10;Description automatically generated">
            <a:extLst>
              <a:ext uri="{FF2B5EF4-FFF2-40B4-BE49-F238E27FC236}">
                <a16:creationId xmlns:a16="http://schemas.microsoft.com/office/drawing/2014/main" id="{4948E56C-9253-64FC-FA11-EFEBF8B1C6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122" y="494326"/>
            <a:ext cx="524555" cy="524555"/>
          </a:xfrm>
          <a:prstGeom prst="rect">
            <a:avLst/>
          </a:prstGeom>
        </p:spPr>
      </p:pic>
      <p:sp>
        <p:nvSpPr>
          <p:cNvPr id="6" name="TextBox 5">
            <a:extLst>
              <a:ext uri="{FF2B5EF4-FFF2-40B4-BE49-F238E27FC236}">
                <a16:creationId xmlns:a16="http://schemas.microsoft.com/office/drawing/2014/main" id="{2A80AF1B-A8AF-7D7D-0F83-D8DC71AF7DE4}"/>
              </a:ext>
            </a:extLst>
          </p:cNvPr>
          <p:cNvSpPr txBox="1"/>
          <p:nvPr/>
        </p:nvSpPr>
        <p:spPr>
          <a:xfrm>
            <a:off x="2975968" y="4563281"/>
            <a:ext cx="3383267" cy="1384995"/>
          </a:xfrm>
          <a:prstGeom prst="rect">
            <a:avLst/>
          </a:prstGeom>
          <a:noFill/>
        </p:spPr>
        <p:txBody>
          <a:bodyPr wrap="square" rtlCol="0">
            <a:spAutoFit/>
          </a:bodyPr>
          <a:lstStyle/>
          <a:p>
            <a:r>
              <a:rPr lang="sv-SE" sz="1400" dirty="0">
                <a:latin typeface="Source Sans Pro Light" panose="020B0403030403020204" pitchFamily="34" charset="0"/>
                <a:ea typeface="Source Sans Pro Light" panose="020B0403030403020204" pitchFamily="34" charset="0"/>
              </a:rPr>
              <a:t>När du ser den andres perspektiv kan du stanna kvar  (gå bredvid den) och försöker förstå varför den tänker som den gör, vilka känslor som ligger till grund för dennes reaktion och vilka effekter det kommer att ha på dig och andre.</a:t>
            </a:r>
          </a:p>
        </p:txBody>
      </p:sp>
      <p:sp>
        <p:nvSpPr>
          <p:cNvPr id="16" name="TextBox 15">
            <a:extLst>
              <a:ext uri="{FF2B5EF4-FFF2-40B4-BE49-F238E27FC236}">
                <a16:creationId xmlns:a16="http://schemas.microsoft.com/office/drawing/2014/main" id="{D2AD25FB-1323-3114-F1BC-B626D4BB2601}"/>
              </a:ext>
            </a:extLst>
          </p:cNvPr>
          <p:cNvSpPr txBox="1"/>
          <p:nvPr/>
        </p:nvSpPr>
        <p:spPr>
          <a:xfrm>
            <a:off x="1395000" y="2393822"/>
            <a:ext cx="4068000" cy="1199904"/>
          </a:xfrm>
          <a:prstGeom prst="rect">
            <a:avLst/>
          </a:prstGeom>
          <a:solidFill>
            <a:schemeClr val="bg2">
              <a:lumMod val="50000"/>
            </a:schemeClr>
          </a:solidFill>
        </p:spPr>
        <p:txBody>
          <a:bodyPr wrap="square" lIns="81000" tIns="60750" rIns="81000" bIns="60750" rtlCol="0">
            <a:spAutoFit/>
          </a:bodyPr>
          <a:lstStyle/>
          <a:p>
            <a:r>
              <a:rPr lang="sv-SE" sz="1400" b="1" dirty="0">
                <a:solidFill>
                  <a:schemeClr val="bg1"/>
                </a:solidFill>
                <a:latin typeface="Source Sans Pro SemiBold" panose="020B0503030403020204" pitchFamily="34" charset="0"/>
                <a:ea typeface="Source Sans Pro SemiBold" panose="020B0503030403020204" pitchFamily="34" charset="0"/>
              </a:rPr>
              <a:t>Du går en bit i den andres skor. Tillåter den att berätta. Det innebär att du skapar plats och inte själv tar plats. Du utforskar orsaker, effekter och djupare känslor och värderingar bakom den andres agerande. </a:t>
            </a:r>
          </a:p>
        </p:txBody>
      </p:sp>
      <p:graphicFrame>
        <p:nvGraphicFramePr>
          <p:cNvPr id="10" name="Table 9">
            <a:extLst>
              <a:ext uri="{FF2B5EF4-FFF2-40B4-BE49-F238E27FC236}">
                <a16:creationId xmlns:a16="http://schemas.microsoft.com/office/drawing/2014/main" id="{B6D8F83A-3914-D328-14B3-F9B60158D976}"/>
              </a:ext>
            </a:extLst>
          </p:cNvPr>
          <p:cNvGraphicFramePr>
            <a:graphicFrameLocks noGrp="1"/>
          </p:cNvGraphicFramePr>
          <p:nvPr>
            <p:extLst>
              <p:ext uri="{D42A27DB-BD31-4B8C-83A1-F6EECF244321}">
                <p14:modId xmlns:p14="http://schemas.microsoft.com/office/powerpoint/2010/main" val="4028420028"/>
              </p:ext>
            </p:extLst>
          </p:nvPr>
        </p:nvGraphicFramePr>
        <p:xfrm>
          <a:off x="3001009" y="6567682"/>
          <a:ext cx="3146108" cy="1218780"/>
        </p:xfrm>
        <a:graphic>
          <a:graphicData uri="http://schemas.openxmlformats.org/drawingml/2006/table">
            <a:tbl>
              <a:tblPr firstRow="1" bandRow="1">
                <a:tableStyleId>{5C22544A-7EE6-4342-B048-85BDC9FD1C3A}</a:tableStyleId>
              </a:tblPr>
              <a:tblGrid>
                <a:gridCol w="3146108">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En person klagar över att den nya policyn ställer till när den redan har det svårt. Visa att du vill förstå personens upplevelse. ”Det låter som om du har det ganska tufft. Kan du berätta mer om hur du har det och hur du tror policyn kommer att påverka dig?</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sp>
        <p:nvSpPr>
          <p:cNvPr id="12" name="TextBox 11">
            <a:extLst>
              <a:ext uri="{FF2B5EF4-FFF2-40B4-BE49-F238E27FC236}">
                <a16:creationId xmlns:a16="http://schemas.microsoft.com/office/drawing/2014/main" id="{29425F16-E969-F184-EE39-92FF5D7C02C9}"/>
              </a:ext>
            </a:extLst>
          </p:cNvPr>
          <p:cNvSpPr txBox="1"/>
          <p:nvPr/>
        </p:nvSpPr>
        <p:spPr>
          <a:xfrm>
            <a:off x="3001009" y="6204308"/>
            <a:ext cx="1472160" cy="276999"/>
          </a:xfrm>
          <a:prstGeom prst="rect">
            <a:avLst/>
          </a:prstGeom>
          <a:noFill/>
        </p:spPr>
        <p:txBody>
          <a:bodyPr wrap="square" rtlCol="0">
            <a:spAutoFit/>
          </a:bodyPr>
          <a:lstStyle/>
          <a:p>
            <a:r>
              <a:rPr lang="sv-SE" sz="1200" dirty="0">
                <a:latin typeface="PT Sans" panose="020B0503020203020204" pitchFamily="34" charset="77"/>
              </a:rPr>
              <a:t>Några exempel</a:t>
            </a:r>
          </a:p>
        </p:txBody>
      </p:sp>
      <p:graphicFrame>
        <p:nvGraphicFramePr>
          <p:cNvPr id="13" name="Table 10">
            <a:extLst>
              <a:ext uri="{FF2B5EF4-FFF2-40B4-BE49-F238E27FC236}">
                <a16:creationId xmlns:a16="http://schemas.microsoft.com/office/drawing/2014/main" id="{6BD03E9A-C90B-CA0B-9387-8960A942CCF4}"/>
              </a:ext>
            </a:extLst>
          </p:cNvPr>
          <p:cNvGraphicFramePr>
            <a:graphicFrameLocks noGrp="1"/>
          </p:cNvGraphicFramePr>
          <p:nvPr>
            <p:extLst>
              <p:ext uri="{D42A27DB-BD31-4B8C-83A1-F6EECF244321}">
                <p14:modId xmlns:p14="http://schemas.microsoft.com/office/powerpoint/2010/main" val="1200675724"/>
              </p:ext>
            </p:extLst>
          </p:nvPr>
        </p:nvGraphicFramePr>
        <p:xfrm>
          <a:off x="3001009" y="7924329"/>
          <a:ext cx="3146108" cy="1035900"/>
        </p:xfrm>
        <a:graphic>
          <a:graphicData uri="http://schemas.openxmlformats.org/drawingml/2006/table">
            <a:tbl>
              <a:tblPr firstRow="1" bandRow="1">
                <a:tableStyleId>{5C22544A-7EE6-4342-B048-85BDC9FD1C3A}</a:tableStyleId>
              </a:tblPr>
              <a:tblGrid>
                <a:gridCol w="3146108">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En besökare till en naturreservat är arg över att det ligger grenar över en stig som han ofta använder sig av. Be om mer information om var problemet ligger och om vad hen var tvungen att göra för att komma förbi hindret.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pic>
        <p:nvPicPr>
          <p:cNvPr id="4" name="Picture 3" descr="Logo&#10;&#10;Description automatically generated">
            <a:extLst>
              <a:ext uri="{FF2B5EF4-FFF2-40B4-BE49-F238E27FC236}">
                <a16:creationId xmlns:a16="http://schemas.microsoft.com/office/drawing/2014/main" id="{A9E865B4-17BE-BC41-266D-84519869D0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252221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A19E27-EA75-5487-76C4-5C5C0D20061A}"/>
              </a:ext>
            </a:extLst>
          </p:cNvPr>
          <p:cNvSpPr/>
          <p:nvPr/>
        </p:nvSpPr>
        <p:spPr>
          <a:xfrm>
            <a:off x="2610000" y="3912337"/>
            <a:ext cx="4248000" cy="4933612"/>
          </a:xfrm>
          <a:prstGeom prst="rect">
            <a:avLst/>
          </a:prstGeom>
          <a:solidFill>
            <a:schemeClr val="bg1">
              <a:alpha val="580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7" name="Rectangle 6">
            <a:extLst>
              <a:ext uri="{FF2B5EF4-FFF2-40B4-BE49-F238E27FC236}">
                <a16:creationId xmlns:a16="http://schemas.microsoft.com/office/drawing/2014/main" id="{D5F21A21-3FE4-4725-1B48-6505A3BC356E}"/>
              </a:ext>
            </a:extLst>
          </p:cNvPr>
          <p:cNvSpPr/>
          <p:nvPr/>
        </p:nvSpPr>
        <p:spPr>
          <a:xfrm>
            <a:off x="1395000" y="1388154"/>
            <a:ext cx="4068000" cy="901746"/>
          </a:xfrm>
          <a:prstGeom prst="rect">
            <a:avLst/>
          </a:prstGeom>
          <a:solidFill>
            <a:schemeClr val="bg1">
              <a:alpha val="68817"/>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02500" rIns="202500" rtlCol="0" anchor="ctr"/>
          <a:lstStyle/>
          <a:p>
            <a:pPr algn="ctr"/>
            <a:r>
              <a:rPr lang="sv-SE" sz="1400" b="1" dirty="0">
                <a:solidFill>
                  <a:schemeClr val="bg2">
                    <a:lumMod val="50000"/>
                  </a:schemeClr>
                </a:solidFill>
                <a:latin typeface="PT Sans" panose="020B0503020203020204" pitchFamily="34" charset="77"/>
                <a:ea typeface="Source Sans Pro Light" panose="020B0403030403020204" pitchFamily="34" charset="0"/>
              </a:rPr>
              <a:t>Leta aktivt efter potentialen som konflikten medför</a:t>
            </a:r>
          </a:p>
        </p:txBody>
      </p:sp>
      <p:sp>
        <p:nvSpPr>
          <p:cNvPr id="3" name="Title 2">
            <a:extLst>
              <a:ext uri="{FF2B5EF4-FFF2-40B4-BE49-F238E27FC236}">
                <a16:creationId xmlns:a16="http://schemas.microsoft.com/office/drawing/2014/main" id="{7074AD90-DB52-42A3-65D3-A56C56EF58B8}"/>
              </a:ext>
            </a:extLst>
          </p:cNvPr>
          <p:cNvSpPr>
            <a:spLocks noGrp="1"/>
          </p:cNvSpPr>
          <p:nvPr>
            <p:ph type="title"/>
          </p:nvPr>
        </p:nvSpPr>
        <p:spPr>
          <a:xfrm>
            <a:off x="1212834" y="466915"/>
            <a:ext cx="4502166" cy="745629"/>
          </a:xfrm>
        </p:spPr>
        <p:txBody>
          <a:bodyPr>
            <a:normAutofit fontScale="90000"/>
          </a:bodyPr>
          <a:lstStyle/>
          <a:p>
            <a:r>
              <a:rPr lang="sv-SE" sz="4000" dirty="0"/>
              <a:t>5 – Leta efter potential</a:t>
            </a:r>
          </a:p>
        </p:txBody>
      </p:sp>
      <p:pic>
        <p:nvPicPr>
          <p:cNvPr id="9" name="Picture 8" descr="A picture containing icon&#10;&#10;Description automatically generated">
            <a:extLst>
              <a:ext uri="{FF2B5EF4-FFF2-40B4-BE49-F238E27FC236}">
                <a16:creationId xmlns:a16="http://schemas.microsoft.com/office/drawing/2014/main" id="{4948E56C-9253-64FC-FA11-EFEBF8B1C6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468" y="577453"/>
            <a:ext cx="524555" cy="524555"/>
          </a:xfrm>
          <a:prstGeom prst="rect">
            <a:avLst/>
          </a:prstGeom>
        </p:spPr>
      </p:pic>
      <p:sp>
        <p:nvSpPr>
          <p:cNvPr id="6" name="TextBox 5">
            <a:extLst>
              <a:ext uri="{FF2B5EF4-FFF2-40B4-BE49-F238E27FC236}">
                <a16:creationId xmlns:a16="http://schemas.microsoft.com/office/drawing/2014/main" id="{2A80AF1B-A8AF-7D7D-0F83-D8DC71AF7DE4}"/>
              </a:ext>
            </a:extLst>
          </p:cNvPr>
          <p:cNvSpPr txBox="1"/>
          <p:nvPr/>
        </p:nvSpPr>
        <p:spPr>
          <a:xfrm>
            <a:off x="2873150" y="4241935"/>
            <a:ext cx="3583069" cy="1169551"/>
          </a:xfrm>
          <a:prstGeom prst="rect">
            <a:avLst/>
          </a:prstGeom>
          <a:solidFill>
            <a:schemeClr val="bg1">
              <a:alpha val="68817"/>
            </a:schemeClr>
          </a:solidFill>
        </p:spPr>
        <p:txBody>
          <a:bodyPr wrap="square" rtlCol="0">
            <a:spAutoFit/>
          </a:bodyPr>
          <a:lstStyle/>
          <a:p>
            <a:r>
              <a:rPr lang="sv-SE" sz="1400" dirty="0">
                <a:latin typeface="Source Sans Pro Light" panose="020B0403030403020204" pitchFamily="34" charset="0"/>
                <a:ea typeface="Source Sans Pro Light" panose="020B0403030403020204" pitchFamily="34" charset="0"/>
              </a:rPr>
              <a:t>Du behöver agera utifrån din förståelse av personens behov. Det handlar inte om att tillfredsställa behoven på din bekostnad men snarare att hitta eventuella synergier eller sammanfallande intressen. </a:t>
            </a:r>
          </a:p>
        </p:txBody>
      </p:sp>
      <p:sp>
        <p:nvSpPr>
          <p:cNvPr id="16" name="TextBox 15">
            <a:extLst>
              <a:ext uri="{FF2B5EF4-FFF2-40B4-BE49-F238E27FC236}">
                <a16:creationId xmlns:a16="http://schemas.microsoft.com/office/drawing/2014/main" id="{D2AD25FB-1323-3114-F1BC-B626D4BB2601}"/>
              </a:ext>
            </a:extLst>
          </p:cNvPr>
          <p:cNvSpPr txBox="1"/>
          <p:nvPr/>
        </p:nvSpPr>
        <p:spPr>
          <a:xfrm>
            <a:off x="1143000" y="2527397"/>
            <a:ext cx="4572000" cy="984461"/>
          </a:xfrm>
          <a:prstGeom prst="rect">
            <a:avLst/>
          </a:prstGeom>
          <a:solidFill>
            <a:schemeClr val="bg2">
              <a:lumMod val="50000"/>
            </a:schemeClr>
          </a:solidFill>
        </p:spPr>
        <p:txBody>
          <a:bodyPr wrap="square" lIns="81000" tIns="60750" rIns="81000" bIns="60750" rtlCol="0">
            <a:spAutoFit/>
          </a:bodyPr>
          <a:lstStyle/>
          <a:p>
            <a:r>
              <a:rPr lang="sv-SE" sz="1400" b="1" dirty="0">
                <a:solidFill>
                  <a:schemeClr val="bg1"/>
                </a:solidFill>
                <a:latin typeface="Source Sans Pro SemiBold" panose="020B0503030403020204" pitchFamily="34" charset="0"/>
                <a:ea typeface="Source Sans Pro SemiBold" panose="020B0503030403020204" pitchFamily="34" charset="0"/>
              </a:rPr>
              <a:t>I varje konfliktsituation finns potential för förändring eller förbättring. Var inställt på att hitta den. Vad skulle underlätta, hjälpa, lindra? Vad är det som personer egentligen vill eller behöver?</a:t>
            </a:r>
          </a:p>
        </p:txBody>
      </p:sp>
      <p:graphicFrame>
        <p:nvGraphicFramePr>
          <p:cNvPr id="10" name="Table 9">
            <a:extLst>
              <a:ext uri="{FF2B5EF4-FFF2-40B4-BE49-F238E27FC236}">
                <a16:creationId xmlns:a16="http://schemas.microsoft.com/office/drawing/2014/main" id="{411BB6AE-DA2F-23E3-0800-43665C98E70C}"/>
              </a:ext>
            </a:extLst>
          </p:cNvPr>
          <p:cNvGraphicFramePr>
            <a:graphicFrameLocks noGrp="1"/>
          </p:cNvGraphicFramePr>
          <p:nvPr>
            <p:extLst>
              <p:ext uri="{D42A27DB-BD31-4B8C-83A1-F6EECF244321}">
                <p14:modId xmlns:p14="http://schemas.microsoft.com/office/powerpoint/2010/main" val="3320919291"/>
              </p:ext>
            </p:extLst>
          </p:nvPr>
        </p:nvGraphicFramePr>
        <p:xfrm>
          <a:off x="2873149" y="7345723"/>
          <a:ext cx="3583069" cy="853020"/>
        </p:xfrm>
        <a:graphic>
          <a:graphicData uri="http://schemas.openxmlformats.org/drawingml/2006/table">
            <a:tbl>
              <a:tblPr firstRow="1" bandRow="1">
                <a:tableStyleId>{5C22544A-7EE6-4342-B048-85BDC9FD1C3A}</a:tableStyleId>
              </a:tblPr>
              <a:tblGrid>
                <a:gridCol w="3583069">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En lantbrukare säger uppgivet att hen är tvungen att ge upp på grund av länsstyrelsens och statens nya regler. Ställ frågan: vad skulle du behöva för att kunna leva med de nya reglerna?</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sp>
        <p:nvSpPr>
          <p:cNvPr id="11" name="TextBox 10">
            <a:extLst>
              <a:ext uri="{FF2B5EF4-FFF2-40B4-BE49-F238E27FC236}">
                <a16:creationId xmlns:a16="http://schemas.microsoft.com/office/drawing/2014/main" id="{3840F097-374C-3126-7956-A293192572E0}"/>
              </a:ext>
            </a:extLst>
          </p:cNvPr>
          <p:cNvSpPr txBox="1"/>
          <p:nvPr/>
        </p:nvSpPr>
        <p:spPr>
          <a:xfrm>
            <a:off x="2873150" y="5658441"/>
            <a:ext cx="1701011" cy="276999"/>
          </a:xfrm>
          <a:prstGeom prst="rect">
            <a:avLst/>
          </a:prstGeom>
          <a:noFill/>
        </p:spPr>
        <p:txBody>
          <a:bodyPr wrap="square" rtlCol="0">
            <a:spAutoFit/>
          </a:bodyPr>
          <a:lstStyle/>
          <a:p>
            <a:r>
              <a:rPr lang="sv-SE" sz="1200" dirty="0">
                <a:latin typeface="PT Sans" panose="020B0503020203020204" pitchFamily="34" charset="77"/>
              </a:rPr>
              <a:t>Några exempel</a:t>
            </a:r>
          </a:p>
        </p:txBody>
      </p:sp>
      <p:graphicFrame>
        <p:nvGraphicFramePr>
          <p:cNvPr id="2" name="Table 10">
            <a:extLst>
              <a:ext uri="{FF2B5EF4-FFF2-40B4-BE49-F238E27FC236}">
                <a16:creationId xmlns:a16="http://schemas.microsoft.com/office/drawing/2014/main" id="{12B82AE4-3580-6FF2-0C92-28F9BC131C12}"/>
              </a:ext>
            </a:extLst>
          </p:cNvPr>
          <p:cNvGraphicFramePr>
            <a:graphicFrameLocks noGrp="1"/>
          </p:cNvGraphicFramePr>
          <p:nvPr>
            <p:extLst>
              <p:ext uri="{D42A27DB-BD31-4B8C-83A1-F6EECF244321}">
                <p14:modId xmlns:p14="http://schemas.microsoft.com/office/powerpoint/2010/main" val="2131092476"/>
              </p:ext>
            </p:extLst>
          </p:nvPr>
        </p:nvGraphicFramePr>
        <p:xfrm>
          <a:off x="2873149" y="6089994"/>
          <a:ext cx="3583069" cy="1035900"/>
        </p:xfrm>
        <a:graphic>
          <a:graphicData uri="http://schemas.openxmlformats.org/drawingml/2006/table">
            <a:tbl>
              <a:tblPr firstRow="1" bandRow="1">
                <a:tableStyleId>{5C22544A-7EE6-4342-B048-85BDC9FD1C3A}</a:tableStyleId>
              </a:tblPr>
              <a:tblGrid>
                <a:gridCol w="3583069">
                  <a:extLst>
                    <a:ext uri="{9D8B030D-6E8A-4147-A177-3AD203B41FA5}">
                      <a16:colId xmlns:a16="http://schemas.microsoft.com/office/drawing/2014/main" val="242576135"/>
                    </a:ext>
                  </a:extLst>
                </a:gridCol>
              </a:tblGrid>
              <a:tr h="241515">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sv-SE" sz="1200" b="0" i="1" dirty="0">
                          <a:solidFill>
                            <a:schemeClr val="tx1"/>
                          </a:solidFill>
                          <a:latin typeface="PT Sans" panose="020B0503020203020204" pitchFamily="34" charset="77"/>
                          <a:ea typeface="Source Sans Pro Light" panose="020B0403030403020204" pitchFamily="34" charset="0"/>
                        </a:rPr>
                        <a:t>En besökare till en nationalpark klagar över att restaurangen är stängd. Hen berättar om sina barn i bilen som är hungriga och gnälliga. Bekräfta personens känsla: ”Det låter jobbigt!” Vad skulle hjälpa dig mest just nu? </a:t>
                      </a:r>
                    </a:p>
                  </a:txBody>
                  <a:tcPr marL="51435" marR="51435" marT="60750" marB="60750">
                    <a:lnL w="12700" cmpd="sng">
                      <a:noFill/>
                    </a:lnL>
                    <a:lnR w="12700" cmpd="sng">
                      <a:noFill/>
                    </a:lnR>
                    <a:lnT w="28575" cap="flat" cmpd="sng" algn="ctr">
                      <a:solidFill>
                        <a:schemeClr val="bg2">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7630132"/>
                  </a:ext>
                </a:extLst>
              </a:tr>
            </a:tbl>
          </a:graphicData>
        </a:graphic>
      </p:graphicFrame>
      <p:pic>
        <p:nvPicPr>
          <p:cNvPr id="5" name="Picture 4" descr="Logo&#10;&#10;Description automatically generated">
            <a:extLst>
              <a:ext uri="{FF2B5EF4-FFF2-40B4-BE49-F238E27FC236}">
                <a16:creationId xmlns:a16="http://schemas.microsoft.com/office/drawing/2014/main" id="{D016B046-02C0-3279-1B1F-FB17B2242B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983" y="9411800"/>
            <a:ext cx="1204574" cy="322581"/>
          </a:xfrm>
          <a:prstGeom prst="rect">
            <a:avLst/>
          </a:prstGeom>
        </p:spPr>
      </p:pic>
    </p:spTree>
    <p:extLst>
      <p:ext uri="{BB962C8B-B14F-4D97-AF65-F5344CB8AC3E}">
        <p14:creationId xmlns:p14="http://schemas.microsoft.com/office/powerpoint/2010/main" val="1237872166"/>
      </p:ext>
    </p:extLst>
  </p:cSld>
  <p:clrMapOvr>
    <a:masterClrMapping/>
  </p:clrMapOvr>
</p:sld>
</file>

<file path=ppt/theme/theme1.xml><?xml version="1.0" encoding="utf-8"?>
<a:theme xmlns:a="http://schemas.openxmlformats.org/drawingml/2006/main" name="Office Theme">
  <a:themeElements>
    <a:clrScheme name="Custom 23">
      <a:dk1>
        <a:srgbClr val="000000"/>
      </a:dk1>
      <a:lt1>
        <a:srgbClr val="FFFFFF"/>
      </a:lt1>
      <a:dk2>
        <a:srgbClr val="000000"/>
      </a:dk2>
      <a:lt2>
        <a:srgbClr val="E5E8E8"/>
      </a:lt2>
      <a:accent1>
        <a:srgbClr val="688D6C"/>
      </a:accent1>
      <a:accent2>
        <a:srgbClr val="7AAE76"/>
      </a:accent2>
      <a:accent3>
        <a:srgbClr val="8E9F8F"/>
      </a:accent3>
      <a:accent4>
        <a:srgbClr val="579A3D"/>
      </a:accent4>
      <a:accent5>
        <a:srgbClr val="B9DDAB"/>
      </a:accent5>
      <a:accent6>
        <a:srgbClr val="5A5B5B"/>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5C05E958-1A7B-EA4E-BE5C-EF14FB56F8D2}" vid="{FEB0D692-045F-CC4F-A25F-7A70A8AD85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2150</TotalTime>
  <Words>6012</Words>
  <Application>Microsoft Macintosh PowerPoint</Application>
  <PresentationFormat>A4 Paper (210x297 mm)</PresentationFormat>
  <Paragraphs>337</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Calibri Light</vt:lpstr>
      <vt:lpstr>Gudea</vt:lpstr>
      <vt:lpstr>Lato</vt:lpstr>
      <vt:lpstr>Lato Light</vt:lpstr>
      <vt:lpstr>PT Sans</vt:lpstr>
      <vt:lpstr>Source Sans Pro</vt:lpstr>
      <vt:lpstr>Source Sans Pro Light</vt:lpstr>
      <vt:lpstr>Source Sans Pro SemiBold</vt:lpstr>
      <vt:lpstr>Office Theme</vt:lpstr>
      <vt:lpstr>PowerPoint Presentation</vt:lpstr>
      <vt:lpstr>PowerPoint Presentation</vt:lpstr>
      <vt:lpstr>PowerPoint Presentation</vt:lpstr>
      <vt:lpstr>PowerPoint Presentation</vt:lpstr>
      <vt:lpstr>1 – Centrera dig</vt:lpstr>
      <vt:lpstr>2 - Ta ett kliv åt sidan</vt:lpstr>
      <vt:lpstr>3 – Stå bredvid</vt:lpstr>
      <vt:lpstr>4 – Följ med</vt:lpstr>
      <vt:lpstr>5 – Leta efter potential</vt:lpstr>
      <vt:lpstr>6 – Fördela och dela ansvar</vt:lpstr>
      <vt:lpstr>7 – Kom överens</vt:lpstr>
      <vt:lpstr>PowerPoint Presentation</vt:lpstr>
      <vt:lpstr>PowerPoint Presentation</vt:lpstr>
      <vt:lpstr>PowerPoint Presentation</vt:lpstr>
      <vt:lpstr>Kamp, flykt och frys</vt:lpstr>
      <vt:lpstr>PowerPoint Presentation</vt:lpstr>
      <vt:lpstr>PowerPoint Presentation</vt:lpstr>
      <vt:lpstr>Fragmentering</vt:lpstr>
      <vt:lpstr>PowerPoint Presentation</vt:lpstr>
      <vt:lpstr>Marginalisering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Le Roux</dc:creator>
  <cp:lastModifiedBy>Bernard Le Roux</cp:lastModifiedBy>
  <cp:revision>10</cp:revision>
  <dcterms:created xsi:type="dcterms:W3CDTF">2022-09-06T07:01:35Z</dcterms:created>
  <dcterms:modified xsi:type="dcterms:W3CDTF">2022-10-14T07:47:21Z</dcterms:modified>
</cp:coreProperties>
</file>